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6"/>
  </p:notesMasterIdLst>
  <p:handoutMasterIdLst>
    <p:handoutMasterId r:id="rId17"/>
  </p:handoutMasterIdLst>
  <p:sldIdLst>
    <p:sldId id="257" r:id="rId2"/>
    <p:sldId id="280" r:id="rId3"/>
    <p:sldId id="281" r:id="rId4"/>
    <p:sldId id="282" r:id="rId5"/>
    <p:sldId id="283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준혜" initials="장" lastIdx="5" clrIdx="0">
    <p:extLst>
      <p:ext uri="{19B8F6BF-5375-455C-9EA6-DF929625EA0E}">
        <p15:presenceInfo xmlns:p15="http://schemas.microsoft.com/office/powerpoint/2012/main" userId="장준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FFFF"/>
    <a:srgbClr val="ED7D31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340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06:19:00.8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0,'77'3,"0"2,80 18,148 44,-272-60,131 32,576 165,-656-169,90 53,-1 0,231 84,38 18,-305-124,151 99,501 398,-301-146,-75-59,160 145,-512-440,-4 2,61 87,19 26,-46-74,5-4,3-5,5-4,146 99,-178-143,80 58,-131-87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06:19:02.5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0 479,'0'-2,"1"0,-1 1,1-1,0 0,-1 0,1 1,0-1,0 1,0-1,0 1,0-1,1 1,-1-1,0 1,1 0,-1 0,0 0,3-2,34-19,-27 16,44-23,1 3,2 2,72-20,189-35,-214 56,28-8,296-63,6 34,-180 49,0 12,1 11,353 62,-486-50,-1 6,200 75,211 147,-132-45,87 49,-349-175,183 142,-126-67,503 371,-333-291,133 92,-378-240,-5 5,105 110,-33-8,235 313,316 409,-711-884,223 305,-208-276,-12-19,-15-23,-1 1,13 26,-22-35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06:19:04.3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1289,'1'-6,"1"1,-1 0,1-1,0 1,0 0,1 0,0 0,0 0,0 1,7-8,-6 6,27-30,2 2,2 1,0 2,63-43,-44 34,107-85,185-134,-277 213,2 4,3 2,94-36,699-234,-806 292,1 2,1 2,-1 4,2 2,-1 3,1 3,0 2,107 16,-119-8,633 89,76-23,-137 37,-5 50,-280-70,-213-58,362 103,-392-102,-1 3,176 98,-197-88,117 99,54 76,-199-179,214 204,277 250,261 264,-367-334,-418-415,597 621,-352-346,-169-192,20 23,5 9,5-5,146 115,-132-138,-93-68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06:19:06.6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1801,'-1'-48,"0"11,5-47,-2 72,0 0,0 0,1 0,1 0,0 1,1-1,11-18,14-18,3 2,2 2,59-59,137-99,-175 161,2 2,1 3,2 3,111-44,275-68,-123 46,-127 34,3 10,248-37,-315 72,565-107,-578 96,251-59,-270 71,180-10,-147 24,-1-6,146-31,-237 35,-1 1,2 2,44 2,126 14,-157-8,50 7,-1 5,-1 5,147 49,292 136,-13-4,63-33,-115-36,-10 33,149 109,-424-161,-36-17,524 229,-625-301,42 22,-3 4,133 95,154 160,240 193,22-29,-587-429,607 451,-648-481,-1 1,0 0,-1 1,0 1,-1 0,-1 1,0 0,11 18,13 31,3-2,3-2,51 58,-40-63,-3 3,-2 2,60 101,-53-69,3-2,5-4,114 124,-142-168,-2 2,51 89,-70-109,4 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06:30:23.19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268 1516,'1'-8,"0"0,1 0,0 0,1 0,-1 1,7-11,3-12,0-7,-3 12,-1-1,7-41,9-126,-14 118,-6 55,-1-1,-1 1,0-1,-2 1,0-1,-6-34,-6-7,-3 0,-2 1,-3 1,-2 1,-47-87,-19 16,61 95,2-2,2 0,-33-72,48 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06:30:37.20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1734,'12'-13,"-1"0,-1-1,12-20,-13 17,2 1,17-20,75-91,-87 107,-2 0,15-29,10-15,-19 33,-2-2,-2 0,0 0,-3-2,14-51,-21 60,-2-1,3-34,2-24,3 18,26-125,-13 44,-20 115,-1 0,-2-1,-4-64,0 52,4-49,-1 90,-1 1,1 0,-1-1,1 1,0 0,1 0,-1 0,1 0,0 0,2-4,-23 52,-71 97,90-141,-1 1,0 0,1 0,-1 0,0 0,1 0,0 0,-1 0,1 0,-1 0,1 0,0 0,0 0,0 1,-1-1,1 0,0 0,1 0,-1 0,0 0,0 0,0 0,1 1,-1-1,0 0,1 0,-1 0,1 0,-1 0,1 0,0-1,-1 1,1 0,0 0,0 0,-1 0,1-1,0 1,0 0,0-1,0 1,0-1,0 1,0-1,0 0,0 1,0-1,0 0,0 0,1 1,-1-1,0 0,0 0,1 0,12 1,0 0,1-1,20-2,-20 1,-3 2,0-1,-1 2,1-1,0 2,-1 0,1 0,20 9,-6-2,-25-9,0 0,1-1,-1 1,0-1,0 1,1-1,-1 1,1-1,-1 0,0 0,1 0,-1 0,1 0,-1 0,0 0,1 0,-1 0,1-1,-1 1,2-1,-3 0,0 0,1 1,-1-1,0 0,0 0,0 0,0 1,0-1,0 0,0 0,0 0,0 0,0 1,0-1,0 0,-1 0,1 1,0-1,-1 0,1 0,0 1,-1-1,1 0,-1 0,-5-8,-1 0,0 0,-14-15,-113-99,133 122,0 0,-1 0,1 0,0 0,0 0,0 0,-1 0,1 1,-1-1,1 0,0 1,-1-1,1 1,-1 0,1-1,-1 1,0 0,1 0,-1 0,1 0,-1 0,1 1,-1-1,1 0,-1 1,1-1,-1 1,1-1,0 1,-1 0,1-1,0 1,-1 0,1 0,0 0,0 0,0 0,0 0,0 1,0-1,0 0,0 0,0 1,0 1,-1 0,0 0,0 0,0 0,0 1,1-1,-1 0,1 1,0 0,0-1,1 1,-1-1,1 1,-1 0,1-1,0 1,1 0,-1-1,1 5,0-7,0 0,0 0,0 0,0-1,0 1,0 0,0 0,1-1,-1 1,0-1,0 1,1-1,-1 0,0 1,0-1,1 0,-1 0,0 0,1 0,-1 0,0 0,2 0,39-4,-30 2,-2 2,1 0,-1 0,0 2,0-1,17 5,-95-58,52 39,-1-1,-26-29,98 104,-27-35,-23-25,-9-12,-4-5,2-1,0 1,-5-25,-3-11,13 49,1 1,-1-1,0 1,0 0,0-1,0 1,0 0,-1 0,1 0,-1-1,1 1,-1 1,0-1,0 0,0 0,0 1,0-1,0 1,-3-2,4 3,-1 0,0 0,1 0,-1 1,0-1,1 0,-1 1,0-1,1 1,-1-1,1 1,-1 0,1 0,-1 0,1 0,0 0,-1 0,1 0,0 0,0 0,0 1,0-1,0 0,0 1,0-1,0 1,1-1,-1 1,0 2,-35 55,22-39,2 0,-12 27,22-44,1-1,1 1,-1-1,0 1,1-1,-1 1,1-1,0 1,0-1,0 1,0 0,0-1,0 1,1-1,-1 1,1-1,0 1,0-1,0 1,0-1,0 0,3 4,-1-2,1 0,0 0,0 0,0-1,0 0,1 0,-1 0,1 0,0-1,8 4,-3-3,1 1,-1-2,1 1,-1-1,1-1,0 0,-1 0,1-1,0-1,21-3,-31 4,0 0,1-1,-1 1,1-1,-1 0,0 1,0-1,1 0,-1 0,0 0,0 0,0 0,0 0,0 0,0 0,0 0,-1 0,1-1,0 1,0 0,-1 0,1-1,-1 1,1-1,-1 1,0 0,0-1,1 1,-1-1,0 1,0-1,0 1,-1 0,1-1,0 1,0-1,-1 1,1 0,-1-1,1 1,-1 0,-1-3,-5-9,0 0,0 1,-16-20,6 9,16 21,0 0,0 0,0 0,-1 0,1 0,-1 1,1-1,-1 0,1 1,-1-1,0 1,0 0,0-1,0 1,0 0,0 0,0 0,0 1,0-1,0 0,0 1,-1-1,1 1,0 0,0 0,-1 0,1 0,0 0,-1 0,1 1,0-1,0 1,0-1,-1 1,1 0,0 0,0 0,0 0,0 0,0 1,-2 2,-5 2,1 2,1-1,-1 1,1 0,0 0,1 1,-10 17,16-24,-1-1,1 0,0 1,0-1,-1 1,1-1,0 1,0-1,0 1,1-1,-1 1,0-1,0 1,1-1,-1 0,1 1,-1-1,1 0,0 1,0-1,-1 0,1 0,0 1,0-1,0 0,0 0,0 0,0 0,2 1,44 30,-32-23,1 3,-13-8,1-1,0 0,0-1,0 1,0-1,1 0,5 3,-30-46,7 19,1 0,0 0,2-2,0 1,-11-48,21 79,0 0,0-1,-1 1,1 0,-2-1,1 1,-1-1,-5 13,-30 71,34-83,3-8,0 1,-1 0,1 0,0-1,-1 1,1 0,0 0,0-1,0 1,0 0,0 0,0 0,0-1,0 1,0 0,0 0,0-1,0 1,1 0,-1 0,0-1,1 1,-1 0,0 0,1-1,-1 1,1 0,-1-1,1 1,-1-1,1 1,0-1,-1 1,1-1,0 1,-1-1,1 0,0 1,-1-1,1 0,0 1,0-1,-1 0,1 0,0 0,0 0,0 0,-1 0,1 0,0 0,0 0,0 0,-1 0,1-1,1 1,59-9,-47 6,-5 1,0-1,0 1,-1-2,0 1,0-1,10-6,-1-1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06:44:08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27,'799'0,"-771"-1,51-10,12-1,429 9,-268 6,-222-2,53 10,-53-6,51 3,-40-8,4 0,1 1,71 12,-58-5,1-3,-1-2,70-6,-12 0,-68 3,-28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9T06:44:59.033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1919 121,'-21'-1,"0"2,1 1,0 0,-1 2,1 0,0 1,1 2,-1-1,1 2,-27 15,24-11,-30 16,-78 55,71-33,2 2,-83 100,72-75,-25 15,-12 16,-34 35,95-101,2 1,1 3,-62 92,63-69,-31 78,16-37,34-71,2 1,-23 69,-61 352,44-167,-26 207,35 0,43-427,-4 17,5-44,-2 50,28 790,-13-806,4-1,25 99,107 462,-133-609,2 1,1-2,32 57,-27-56,-2 0,24 67,-21-42,3-2,35 63,1 3,-20-45,50 78,7 11,47 86,-124-227,31 33,-30-37,-1 1,21 32,58 135,-75-138,3-1,1-1,3-1,45 57,30-2,-72-74,-2 1,40 51,-57-65,0 0,1-1,0 0,1-1,1-1,24 15,111 54,-33-20,-65-30,102 42,-130-64,1 0,0-2,0-1,1-1,-1-1,41 1,-6-5,86-3,-129 1,-1-1,0 0,0-1,0-1,0 0,20-11,8-10,-1-1,-2-3,-1-1,-1-2,69-75,-70 67,-2-2,47-71,-9 12,-45 63,-1-1,29-56,-14 13,83-121,-107 175,-1-1,-1 0,-1-1,-2-1,16-48,46-116,-19 54,-49 110,-1-1,-1-1,-2 1,2-52,2-17,23-96,-14 94,-3 0,-1-115,-13-40,-5-291,-37 135,12 181,-6 26,10 72,-21-248,41 352,-1 1,-20-59,-2-9,3-29,10 44,-38-121,-36-131,34 107,-211-614,102 416,87 241,-19-51,85 212,-1 1,-1 0,0 1,-2 1,-1 0,-1 1,-34-33,20 20,-39-54,45 56,-1 1,-2 1,-1 1,-36-26,-32-34,91 84,-1 0,1 0,-1 0,0 1,0 0,0 0,-1 1,1 0,-1 0,0 0,0 1,-14-1,8 1,0 1,0 1,0 0,0 1,0 0,-22 6,-127 28,154-31,2-1,-1 1,0 0,1 1,0 0,0 0,0 1,0-1,1 1,0 1,0-1,1 1,-7 11,1-2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45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9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19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2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0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6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14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8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8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87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C74CE10-6809-4130-9779-BE960939651E}" type="datetime1">
              <a:rPr lang="ko-KR" altLang="en-US" smtClean="0"/>
              <a:t>2021-08-05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8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2021-08-05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38.png"/><Relationship Id="rId9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51.png"/><Relationship Id="rId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260.png"/><Relationship Id="rId10" Type="http://schemas.openxmlformats.org/officeDocument/2006/relationships/image" Target="../media/image28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customXml" Target="../ink/ink4.xml"/><Relationship Id="rId3" Type="http://schemas.openxmlformats.org/officeDocument/2006/relationships/image" Target="../media/image35.png"/><Relationship Id="rId7" Type="http://schemas.openxmlformats.org/officeDocument/2006/relationships/customXml" Target="../ink/ink1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customXml" Target="../ink/ink3.xml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customXml" Target="../ink/ink2.xml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8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seq2seq</a:t>
            </a:r>
            <a:br>
              <a:rPr lang="en-US" altLang="ko" sz="8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</a:br>
            <a:r>
              <a:rPr lang="en-US" altLang="ko" sz="8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+Attention</a:t>
            </a:r>
            <a:endParaRPr lang="ko" sz="8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2017202053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장준혜</a:t>
            </a:r>
            <a:endParaRPr lang="ko" sz="2400" dirty="0">
              <a:solidFill>
                <a:schemeClr val="tx1">
                  <a:lumMod val="85000"/>
                  <a:lumOff val="1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B1B58E-13E3-42F0-B339-214AE88C7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6"/>
          <a:stretch/>
        </p:blipFill>
        <p:spPr bwMode="auto">
          <a:xfrm>
            <a:off x="0" y="-1"/>
            <a:ext cx="48196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Attention : 2</a:t>
            </a:r>
            <a:r>
              <a:rPr lang="en-US" altLang="ko" sz="3600" i="1" baseline="30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nd</a:t>
            </a:r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step</a:t>
            </a:r>
            <a:endParaRPr lang="ko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EF493-6B44-49BE-A7E8-676B801B0463}"/>
              </a:ext>
            </a:extLst>
          </p:cNvPr>
          <p:cNvSpPr txBox="1"/>
          <p:nvPr/>
        </p:nvSpPr>
        <p:spPr>
          <a:xfrm>
            <a:off x="769394" y="1233462"/>
            <a:ext cx="302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Get attention distribution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D919D3-4650-4EB3-9CE2-F448AC87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44" y="1921600"/>
            <a:ext cx="8300698" cy="424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798E3B-2355-44CB-B55B-4B80437D4524}"/>
              </a:ext>
            </a:extLst>
          </p:cNvPr>
          <p:cNvSpPr txBox="1"/>
          <p:nvPr/>
        </p:nvSpPr>
        <p:spPr>
          <a:xfrm>
            <a:off x="3953467" y="4557089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523228-5CF9-45DB-8AD8-3D9730112763}"/>
              </a:ext>
            </a:extLst>
          </p:cNvPr>
          <p:cNvSpPr txBox="1"/>
          <p:nvPr/>
        </p:nvSpPr>
        <p:spPr>
          <a:xfrm>
            <a:off x="4841540" y="4557089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5F2BB7-712D-4729-B8A0-D9A88BD3EE6D}"/>
              </a:ext>
            </a:extLst>
          </p:cNvPr>
          <p:cNvSpPr txBox="1"/>
          <p:nvPr/>
        </p:nvSpPr>
        <p:spPr>
          <a:xfrm>
            <a:off x="5742894" y="4557089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45BA1B-C2E7-47C5-8845-8F0349274FF0}"/>
              </a:ext>
            </a:extLst>
          </p:cNvPr>
          <p:cNvSpPr txBox="1"/>
          <p:nvPr/>
        </p:nvSpPr>
        <p:spPr>
          <a:xfrm>
            <a:off x="6630967" y="4566344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1E57F4-F6C1-48CA-B19F-F36FA638FA63}"/>
              </a:ext>
            </a:extLst>
          </p:cNvPr>
          <p:cNvSpPr txBox="1"/>
          <p:nvPr/>
        </p:nvSpPr>
        <p:spPr>
          <a:xfrm>
            <a:off x="8593929" y="4557089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EBCF65-636E-4CAD-9218-CF64FA5B3BEF}"/>
              </a:ext>
            </a:extLst>
          </p:cNvPr>
          <p:cNvSpPr txBox="1"/>
          <p:nvPr/>
        </p:nvSpPr>
        <p:spPr>
          <a:xfrm>
            <a:off x="9495283" y="4566344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A102E6-97A6-424D-BB32-249E8CB7B895}"/>
              </a:ext>
            </a:extLst>
          </p:cNvPr>
          <p:cNvSpPr txBox="1"/>
          <p:nvPr/>
        </p:nvSpPr>
        <p:spPr>
          <a:xfrm>
            <a:off x="10396637" y="4566344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EB8E501-DEE7-4205-807C-2F104D05D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14" y="3878176"/>
            <a:ext cx="2904085" cy="588170"/>
          </a:xfrm>
          <a:prstGeom prst="rect">
            <a:avLst/>
          </a:prstGeom>
          <a:ln w="7620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3E201-4DFD-4CED-AC65-C368975AA1E3}"/>
              </a:ext>
            </a:extLst>
          </p:cNvPr>
          <p:cNvSpPr txBox="1"/>
          <p:nvPr/>
        </p:nvSpPr>
        <p:spPr>
          <a:xfrm>
            <a:off x="4000103" y="2028603"/>
            <a:ext cx="52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2C232C-8FC6-4C89-AB7B-FE3A6B1B391A}"/>
              </a:ext>
            </a:extLst>
          </p:cNvPr>
          <p:cNvSpPr txBox="1"/>
          <p:nvPr/>
        </p:nvSpPr>
        <p:spPr>
          <a:xfrm>
            <a:off x="4888176" y="2028603"/>
            <a:ext cx="52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02F8BF-B95C-4D7D-9D92-97B7E1CF0B03}"/>
              </a:ext>
            </a:extLst>
          </p:cNvPr>
          <p:cNvSpPr txBox="1"/>
          <p:nvPr/>
        </p:nvSpPr>
        <p:spPr>
          <a:xfrm>
            <a:off x="5789530" y="2028603"/>
            <a:ext cx="52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9D3B3F-CBDD-474D-B1B8-CC945381D669}"/>
              </a:ext>
            </a:extLst>
          </p:cNvPr>
          <p:cNvSpPr txBox="1"/>
          <p:nvPr/>
        </p:nvSpPr>
        <p:spPr>
          <a:xfrm>
            <a:off x="6677603" y="2028603"/>
            <a:ext cx="52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0.4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000295-3992-4D71-9E2D-AF39B3CB2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332" y="2764555"/>
            <a:ext cx="2793810" cy="58817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9C14B6-7CE3-4DBD-B728-5F1B82D11536}"/>
                  </a:ext>
                </a:extLst>
              </p:cNvPr>
              <p:cNvSpPr txBox="1"/>
              <p:nvPr/>
            </p:nvSpPr>
            <p:spPr>
              <a:xfrm>
                <a:off x="1663134" y="3508844"/>
                <a:ext cx="21298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attention score 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9C14B6-7CE3-4DBD-B728-5F1B82D11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134" y="3508844"/>
                <a:ext cx="2129865" cy="369332"/>
              </a:xfrm>
              <a:prstGeom prst="rect">
                <a:avLst/>
              </a:prstGeom>
              <a:blipFill>
                <a:blip r:embed="rId6"/>
                <a:stretch>
                  <a:fillRect l="-2579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96685F2-F827-4554-8DA2-64E4C428FF0A}"/>
                  </a:ext>
                </a:extLst>
              </p14:cNvPr>
              <p14:cNvContentPartPr/>
              <p14:nvPr/>
            </p14:nvContentPartPr>
            <p14:xfrm>
              <a:off x="3704640" y="3658271"/>
              <a:ext cx="140400" cy="5461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96685F2-F827-4554-8DA2-64E4C428FF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6000" y="3649631"/>
                <a:ext cx="15804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F4A3AC8-CBCB-435E-BCCE-95D353349FD5}"/>
                  </a:ext>
                </a:extLst>
              </p14:cNvPr>
              <p14:cNvContentPartPr/>
              <p14:nvPr/>
            </p14:nvContentPartPr>
            <p14:xfrm>
              <a:off x="3836400" y="3257231"/>
              <a:ext cx="258120" cy="6246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F4A3AC8-CBCB-435E-BCCE-95D353349F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27400" y="3248231"/>
                <a:ext cx="275760" cy="6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00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Attention : 3</a:t>
            </a:r>
            <a:r>
              <a:rPr lang="en-US" altLang="ko" sz="3600" i="1" baseline="30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rd</a:t>
            </a:r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step</a:t>
            </a:r>
            <a:endParaRPr lang="ko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B663C9-E217-46D7-AE78-D49C5C51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4" y="1744300"/>
            <a:ext cx="6959600" cy="436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EBE977-7785-4D17-B026-098EFCE87840}"/>
              </a:ext>
            </a:extLst>
          </p:cNvPr>
          <p:cNvSpPr txBox="1"/>
          <p:nvPr/>
        </p:nvSpPr>
        <p:spPr>
          <a:xfrm>
            <a:off x="769394" y="1233462"/>
            <a:ext cx="2405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Get Attention Value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320012-6FA1-47A8-ADDD-BE02C67D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710" y="1602793"/>
            <a:ext cx="2405606" cy="506443"/>
          </a:xfrm>
          <a:prstGeom prst="rect">
            <a:avLst/>
          </a:prstGeom>
          <a:ln w="28575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885F34-F880-40AA-91DD-5840D925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267" y="2620073"/>
            <a:ext cx="1670492" cy="9096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60F8E3-1E4C-4BD7-9331-FDC063E4E36C}"/>
              </a:ext>
            </a:extLst>
          </p:cNvPr>
          <p:cNvSpPr txBox="1"/>
          <p:nvPr/>
        </p:nvSpPr>
        <p:spPr>
          <a:xfrm>
            <a:off x="1311224" y="4726810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D5139F-096B-44FA-A283-2589668C14C2}"/>
              </a:ext>
            </a:extLst>
          </p:cNvPr>
          <p:cNvSpPr txBox="1"/>
          <p:nvPr/>
        </p:nvSpPr>
        <p:spPr>
          <a:xfrm>
            <a:off x="2123195" y="4726810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3B5BB9-E6CA-4AB7-B1F3-59FC8DFF45E8}"/>
              </a:ext>
            </a:extLst>
          </p:cNvPr>
          <p:cNvSpPr txBox="1"/>
          <p:nvPr/>
        </p:nvSpPr>
        <p:spPr>
          <a:xfrm>
            <a:off x="2935166" y="4726810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8DFB73-22BC-406A-AD02-C41D3E7572D0}"/>
              </a:ext>
            </a:extLst>
          </p:cNvPr>
          <p:cNvSpPr txBox="1"/>
          <p:nvPr/>
        </p:nvSpPr>
        <p:spPr>
          <a:xfrm>
            <a:off x="3747137" y="4736065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A7949E-4367-4A62-BDF6-227532CDF9F1}"/>
              </a:ext>
            </a:extLst>
          </p:cNvPr>
          <p:cNvSpPr txBox="1"/>
          <p:nvPr/>
        </p:nvSpPr>
        <p:spPr>
          <a:xfrm>
            <a:off x="5471527" y="4726810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EEA15-B823-4F9F-8C99-563489B5AAE4}"/>
              </a:ext>
            </a:extLst>
          </p:cNvPr>
          <p:cNvSpPr txBox="1"/>
          <p:nvPr/>
        </p:nvSpPr>
        <p:spPr>
          <a:xfrm>
            <a:off x="6233357" y="4736065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BAF27-4C96-4725-AA41-411D2D516CEF}"/>
              </a:ext>
            </a:extLst>
          </p:cNvPr>
          <p:cNvSpPr txBox="1"/>
          <p:nvPr/>
        </p:nvSpPr>
        <p:spPr>
          <a:xfrm>
            <a:off x="7034973" y="4736065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2ED87-C35D-4F92-9D94-C1308EB3E3C8}"/>
              </a:ext>
            </a:extLst>
          </p:cNvPr>
          <p:cNvSpPr txBox="1"/>
          <p:nvPr/>
        </p:nvSpPr>
        <p:spPr>
          <a:xfrm>
            <a:off x="8505535" y="3799497"/>
            <a:ext cx="3442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Often called context vector</a:t>
            </a:r>
          </a:p>
          <a:p>
            <a:endParaRPr lang="en-US" altLang="ko-KR" dirty="0"/>
          </a:p>
          <a:p>
            <a:r>
              <a:rPr lang="en-US" altLang="ko-KR" dirty="0"/>
              <a:t>but, different with seq2seq context vector</a:t>
            </a:r>
          </a:p>
        </p:txBody>
      </p:sp>
    </p:spTree>
    <p:extLst>
      <p:ext uri="{BB962C8B-B14F-4D97-AF65-F5344CB8AC3E}">
        <p14:creationId xmlns:p14="http://schemas.microsoft.com/office/powerpoint/2010/main" val="412479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Attention : 4</a:t>
            </a:r>
            <a:r>
              <a:rPr lang="en-US" altLang="ko" sz="3600" i="1" baseline="30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th</a:t>
            </a:r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step</a:t>
            </a:r>
            <a:endParaRPr lang="ko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F6C98-92BC-491A-AEF5-5137AE92ABA4}"/>
              </a:ext>
            </a:extLst>
          </p:cNvPr>
          <p:cNvSpPr txBox="1"/>
          <p:nvPr/>
        </p:nvSpPr>
        <p:spPr>
          <a:xfrm>
            <a:off x="769394" y="1233462"/>
            <a:ext cx="1542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Concatenate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10DF3A-E6B2-4293-8E48-855E6DF1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31" y="2354287"/>
            <a:ext cx="7751424" cy="376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617148-EEA6-4F4F-B5EA-0892404E73FE}"/>
              </a:ext>
            </a:extLst>
          </p:cNvPr>
          <p:cNvSpPr txBox="1"/>
          <p:nvPr/>
        </p:nvSpPr>
        <p:spPr>
          <a:xfrm>
            <a:off x="4507154" y="4714110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991AFC-6D64-4643-8745-8C5BF6F7ACB4}"/>
              </a:ext>
            </a:extLst>
          </p:cNvPr>
          <p:cNvSpPr txBox="1"/>
          <p:nvPr/>
        </p:nvSpPr>
        <p:spPr>
          <a:xfrm>
            <a:off x="5294384" y="4723365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B22FB5-49BB-4E1C-8F7B-C6787C0C28B1}"/>
              </a:ext>
            </a:extLst>
          </p:cNvPr>
          <p:cNvSpPr txBox="1"/>
          <p:nvPr/>
        </p:nvSpPr>
        <p:spPr>
          <a:xfrm>
            <a:off x="6096000" y="4723365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62F2DF-32C7-4547-8686-D30432CCEA91}"/>
              </a:ext>
            </a:extLst>
          </p:cNvPr>
          <p:cNvSpPr/>
          <p:nvPr/>
        </p:nvSpPr>
        <p:spPr>
          <a:xfrm>
            <a:off x="4374776" y="2354287"/>
            <a:ext cx="1864659" cy="1599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3BC00B-8F77-4047-8BBA-8BC8ACBEF7C7}"/>
              </a:ext>
            </a:extLst>
          </p:cNvPr>
          <p:cNvSpPr/>
          <p:nvPr/>
        </p:nvSpPr>
        <p:spPr>
          <a:xfrm>
            <a:off x="6841694" y="3885474"/>
            <a:ext cx="545224" cy="1599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A6141A2-26A9-4D06-8E94-70FBEF097D15}"/>
                  </a:ext>
                </a:extLst>
              </p14:cNvPr>
              <p14:cNvContentPartPr/>
              <p14:nvPr/>
            </p14:nvContentPartPr>
            <p14:xfrm>
              <a:off x="5871840" y="3602831"/>
              <a:ext cx="985320" cy="21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A6141A2-26A9-4D06-8E94-70FBEF097D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7840" y="3494831"/>
                <a:ext cx="1092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A9DEDE8-658E-451A-878A-5DE5BFBFA2B6}"/>
                  </a:ext>
                </a:extLst>
              </p14:cNvPr>
              <p14:cNvContentPartPr/>
              <p14:nvPr/>
            </p14:nvContentPartPr>
            <p14:xfrm>
              <a:off x="7655280" y="2125751"/>
              <a:ext cx="1418400" cy="30027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A9DEDE8-658E-451A-878A-5DE5BFBFA2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6280" y="2117111"/>
                <a:ext cx="1436040" cy="3020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5F8A2E7-319B-4F57-9515-76D91C1F5381}"/>
              </a:ext>
            </a:extLst>
          </p:cNvPr>
          <p:cNvSpPr txBox="1"/>
          <p:nvPr/>
        </p:nvSpPr>
        <p:spPr>
          <a:xfrm>
            <a:off x="9073680" y="2456329"/>
            <a:ext cx="2248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Vectors entering the decoder's input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11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Attention : 5</a:t>
            </a:r>
            <a:r>
              <a:rPr lang="en-US" altLang="ko" sz="3600" i="1" baseline="30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th</a:t>
            </a:r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step</a:t>
            </a:r>
            <a:endParaRPr lang="ko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F6C98-92BC-491A-AEF5-5137AE92ABA4}"/>
              </a:ext>
            </a:extLst>
          </p:cNvPr>
          <p:cNvSpPr txBox="1"/>
          <p:nvPr/>
        </p:nvSpPr>
        <p:spPr>
          <a:xfrm>
            <a:off x="769394" y="1233462"/>
            <a:ext cx="429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Get Input of output layer operations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1C6456A-6924-455A-8F2A-D0C2BF35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2333625"/>
            <a:ext cx="6157912" cy="280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2EB578-0C49-4282-9695-634D23AF6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04084"/>
            <a:ext cx="4434017" cy="7239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025843-DC56-4718-B44A-D58C912FCB32}"/>
              </a:ext>
            </a:extLst>
          </p:cNvPr>
          <p:cNvSpPr txBox="1"/>
          <p:nvPr/>
        </p:nvSpPr>
        <p:spPr>
          <a:xfrm>
            <a:off x="2918347" y="4580965"/>
            <a:ext cx="150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Weight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06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Attention : 6</a:t>
            </a:r>
            <a:r>
              <a:rPr lang="en-US" altLang="ko" sz="3600" i="1" baseline="30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th</a:t>
            </a:r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step</a:t>
            </a:r>
            <a:endParaRPr lang="ko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F6C98-92BC-491A-AEF5-5137AE92ABA4}"/>
              </a:ext>
            </a:extLst>
          </p:cNvPr>
          <p:cNvSpPr txBox="1"/>
          <p:nvPr/>
        </p:nvSpPr>
        <p:spPr>
          <a:xfrm>
            <a:off x="769394" y="1233462"/>
            <a:ext cx="79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Input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1F7DC-68B2-4304-B9F7-4EE453B3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845" y="3238472"/>
            <a:ext cx="5851659" cy="120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0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-KR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Language Model</a:t>
            </a:r>
            <a:endParaRPr lang="ko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부제목 2">
                <a:extLst>
                  <a:ext uri="{FF2B5EF4-FFF2-40B4-BE49-F238E27FC236}">
                    <a16:creationId xmlns:a16="http://schemas.microsoft.com/office/drawing/2014/main" id="{009FA852-7D43-4CAC-8987-1CC5F31AF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031" y="1733940"/>
                <a:ext cx="10058400" cy="3760891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91440" indent="-91440" algn="l" defTabSz="914400" rtl="0" eaLnBrk="1" latinLnBrk="1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1pPr>
                <a:lvl2pPr marL="38404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2pPr>
                <a:lvl3pPr marL="56692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3pPr>
                <a:lvl4pPr marL="74980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4pPr>
                <a:lvl5pPr marL="93268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5pPr>
                <a:lvl6pPr marL="11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 </a:t>
                </a:r>
                <a:r>
                  <a:rPr lang="en-US" altLang="ko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What is </a:t>
                </a: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Language Model?</a:t>
                </a:r>
              </a:p>
              <a:p>
                <a:pPr lvl="1"/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Model that gives probability to a sentence (sequence)</a:t>
                </a:r>
              </a:p>
              <a:p>
                <a:pPr lvl="1"/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Predict appropriate sentences or words in certain situations.</a:t>
                </a:r>
              </a:p>
              <a:p>
                <a:endParaRPr lang="en-US" altLang="ko-KR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lvl="1"/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Machine Translation :</a:t>
                </a:r>
              </a:p>
              <a:p>
                <a:pPr marL="201168" lvl="1" indent="0">
                  <a:buNone/>
                </a:pP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	</a:t>
                </a:r>
                <a:r>
                  <a:rPr lang="en-US" altLang="ko-KR" sz="1600" dirty="0">
                    <a:ea typeface="AppleSDGothicNeoB00" panose="02000503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AppleSDGothicNeoB00" panose="02000503000000000000" pitchFamily="2" charset="-127"/>
                      </a:rPr>
                      <m:t>𝑃</m:t>
                    </m:r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나는 너를 좋아한다 </a:t>
                </a: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| I like you) &gt;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AppleSDGothicNeoB00" panose="02000503000000000000" pitchFamily="2" charset="-127"/>
                      </a:rPr>
                      <m:t>𝑃</m:t>
                    </m:r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나는 너를 싫어한다</a:t>
                </a: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| I like you)</a:t>
                </a:r>
              </a:p>
              <a:p>
                <a:pPr lvl="1"/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Predict Next Word:</a:t>
                </a:r>
              </a:p>
              <a:p>
                <a:pPr marL="201168" lvl="1" indent="0">
                  <a:buNone/>
                </a:pP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	</a:t>
                </a:r>
                <a:r>
                  <a:rPr lang="en-US" altLang="ko-KR" sz="1800" b="0" dirty="0">
                    <a:ea typeface="AppleSDGothicNeoB00" panose="02000503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AppleSDGothicNeoB00" panose="02000503000000000000" pitchFamily="2" charset="-127"/>
                      </a:rPr>
                      <m:t>𝑃</m:t>
                    </m:r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던진다</a:t>
                </a: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| </a:t>
                </a:r>
                <a:r>
                  <a:rPr lang="ko-KR" altLang="en-US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나는 공을</a:t>
                </a: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 &gt;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AppleSDGothicNeoB00" panose="02000503000000000000" pitchFamily="2" charset="-127"/>
                      </a:rPr>
                      <m:t>𝑃</m:t>
                    </m:r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듣는다 </a:t>
                </a: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| </a:t>
                </a:r>
                <a:r>
                  <a:rPr lang="ko-KR" altLang="en-US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나는 공을</a:t>
                </a: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8" name="부제목 2">
                <a:extLst>
                  <a:ext uri="{FF2B5EF4-FFF2-40B4-BE49-F238E27FC236}">
                    <a16:creationId xmlns:a16="http://schemas.microsoft.com/office/drawing/2014/main" id="{009FA852-7D43-4CAC-8987-1CC5F31AF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31" y="1733940"/>
                <a:ext cx="10058400" cy="3760891"/>
              </a:xfrm>
              <a:prstGeom prst="rect">
                <a:avLst/>
              </a:prstGeom>
              <a:blipFill>
                <a:blip r:embed="rId2"/>
                <a:stretch>
                  <a:fillRect t="-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60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-KR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Traditional RNN-based translation process</a:t>
            </a:r>
            <a:endParaRPr lang="ko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부제목 2">
                <a:extLst>
                  <a:ext uri="{FF2B5EF4-FFF2-40B4-BE49-F238E27FC236}">
                    <a16:creationId xmlns:a16="http://schemas.microsoft.com/office/drawing/2014/main" id="{009FA852-7D43-4CAC-8987-1CC5F31AF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031" y="1733940"/>
                <a:ext cx="10058400" cy="3760891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91440" indent="-91440" algn="l" defTabSz="914400" rtl="0" eaLnBrk="1" latinLnBrk="1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1pPr>
                <a:lvl2pPr marL="38404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2pPr>
                <a:lvl3pPr marL="56692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3pPr>
                <a:lvl4pPr marL="74980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4pPr>
                <a:lvl5pPr marL="93268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5pPr>
                <a:lvl6pPr marL="11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- </a:t>
                </a: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Suppose the input and output are the same size.</a:t>
                </a:r>
              </a:p>
              <a:p>
                <a:endParaRPr lang="en-US" altLang="ko-KR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lvl="1"/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Input</a:t>
                </a:r>
                <a:r>
                  <a:rPr lang="ko-KR" altLang="en-US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AppleSDGothicNeoB00" panose="02000503000000000000" pitchFamily="2" charset="-127"/>
                      </a:rPr>
                      <m:t>, 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</a:p>
              <a:p>
                <a:pPr lvl="1"/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Output</a:t>
                </a:r>
                <a:r>
                  <a:rPr lang="ko-KR" altLang="en-US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AppleSDGothicNeoB00" panose="02000503000000000000" pitchFamily="2" charset="-127"/>
                      </a:rPr>
                      <m:t>, 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AppleSDGothicNeoB00" panose="02000503000000000000" pitchFamily="2" charset="-127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AppleSDGothicNeoB00" panose="02000503000000000000" pitchFamily="2" charset="-127"/>
                      </a:rPr>
                      <m:t>𝑡𝑎𝑛h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  <m:t>h𝑥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  <m:t>h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  <m:t>h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AppleSDGothicNeoB00" panose="02000503000000000000" pitchFamily="2" charset="-127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b="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AppleSDGothicNeoB00" panose="02000503000000000000" pitchFamily="2" charset="-127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𝑊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𝑦h</m:t>
                        </m:r>
                      </m:sup>
                    </m:sSup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16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8" name="부제목 2">
                <a:extLst>
                  <a:ext uri="{FF2B5EF4-FFF2-40B4-BE49-F238E27FC236}">
                    <a16:creationId xmlns:a16="http://schemas.microsoft.com/office/drawing/2014/main" id="{009FA852-7D43-4CAC-8987-1CC5F31AF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31" y="1733940"/>
                <a:ext cx="10058400" cy="3760891"/>
              </a:xfrm>
              <a:prstGeom prst="rect">
                <a:avLst/>
              </a:prstGeom>
              <a:blipFill>
                <a:blip r:embed="rId3"/>
                <a:stretch>
                  <a:fillRect t="-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E74F8B0E-894A-4C17-B34F-A6E58FCFE301}"/>
              </a:ext>
            </a:extLst>
          </p:cNvPr>
          <p:cNvSpPr/>
          <p:nvPr/>
        </p:nvSpPr>
        <p:spPr>
          <a:xfrm>
            <a:off x="6716684" y="3108959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26EDE6-A26D-41C8-9C87-C0E90720DEB1}"/>
              </a:ext>
            </a:extLst>
          </p:cNvPr>
          <p:cNvSpPr/>
          <p:nvPr/>
        </p:nvSpPr>
        <p:spPr>
          <a:xfrm>
            <a:off x="7987536" y="3108959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C4FCD-6307-476D-A8B3-1215579630C3}"/>
              </a:ext>
            </a:extLst>
          </p:cNvPr>
          <p:cNvSpPr/>
          <p:nvPr/>
        </p:nvSpPr>
        <p:spPr>
          <a:xfrm>
            <a:off x="9258388" y="3108959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2B5A72-88D0-4C44-88AD-65FDEEF8F4AF}"/>
              </a:ext>
            </a:extLst>
          </p:cNvPr>
          <p:cNvSpPr/>
          <p:nvPr/>
        </p:nvSpPr>
        <p:spPr>
          <a:xfrm>
            <a:off x="6716684" y="4588883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4C3E01-DC09-49B9-BC60-1DCC32A84A91}"/>
              </a:ext>
            </a:extLst>
          </p:cNvPr>
          <p:cNvSpPr/>
          <p:nvPr/>
        </p:nvSpPr>
        <p:spPr>
          <a:xfrm>
            <a:off x="7987536" y="4588883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9B71B5-574C-4698-AB73-4832397B3E8A}"/>
              </a:ext>
            </a:extLst>
          </p:cNvPr>
          <p:cNvSpPr/>
          <p:nvPr/>
        </p:nvSpPr>
        <p:spPr>
          <a:xfrm>
            <a:off x="9258388" y="4588883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1B8981-197A-4C68-9A45-12F6617BF90E}"/>
              </a:ext>
            </a:extLst>
          </p:cNvPr>
          <p:cNvCxnSpPr>
            <a:cxnSpLocks/>
            <a:stCxn id="81" idx="3"/>
            <a:endCxn id="11" idx="1"/>
          </p:cNvCxnSpPr>
          <p:nvPr/>
        </p:nvCxnSpPr>
        <p:spPr>
          <a:xfrm>
            <a:off x="6390939" y="4821382"/>
            <a:ext cx="325745" cy="2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E90304-0EE3-41E0-949A-D99BCC89E517}"/>
              </a:ext>
            </a:extLst>
          </p:cNvPr>
          <p:cNvCxnSpPr>
            <a:cxnSpLocks/>
            <a:stCxn id="11" idx="0"/>
            <a:endCxn id="22" idx="2"/>
          </p:cNvCxnSpPr>
          <p:nvPr/>
        </p:nvCxnSpPr>
        <p:spPr>
          <a:xfrm flipH="1" flipV="1">
            <a:off x="7115694" y="4266343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EC197D-DCDA-4DEF-9B6C-B5D256591F38}"/>
                  </a:ext>
                </a:extLst>
              </p:cNvPr>
              <p:cNvSpPr txBox="1"/>
              <p:nvPr/>
            </p:nvSpPr>
            <p:spPr>
              <a:xfrm>
                <a:off x="6842645" y="3897011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EC197D-DCDA-4DEF-9B6C-B5D256591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645" y="3897011"/>
                <a:ext cx="5460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8B19B8-81B9-4363-8579-10762AA462BD}"/>
              </a:ext>
            </a:extLst>
          </p:cNvPr>
          <p:cNvCxnSpPr>
            <a:cxnSpLocks/>
            <a:stCxn id="22" idx="0"/>
            <a:endCxn id="3" idx="2"/>
          </p:cNvCxnSpPr>
          <p:nvPr/>
        </p:nvCxnSpPr>
        <p:spPr>
          <a:xfrm flipV="1">
            <a:off x="7115694" y="3574472"/>
            <a:ext cx="1" cy="3225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4B42C64-F688-4398-864B-618A67274152}"/>
              </a:ext>
            </a:extLst>
          </p:cNvPr>
          <p:cNvCxnSpPr>
            <a:cxnSpLocks/>
            <a:stCxn id="49" idx="0"/>
            <a:endCxn id="11" idx="2"/>
          </p:cNvCxnSpPr>
          <p:nvPr/>
        </p:nvCxnSpPr>
        <p:spPr>
          <a:xfrm flipV="1">
            <a:off x="7115695" y="5054396"/>
            <a:ext cx="0" cy="2557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643DB9-EDE9-4729-955C-C5E1FC0AC937}"/>
                  </a:ext>
                </a:extLst>
              </p:cNvPr>
              <p:cNvSpPr txBox="1"/>
              <p:nvPr/>
            </p:nvSpPr>
            <p:spPr>
              <a:xfrm>
                <a:off x="6811153" y="2506871"/>
                <a:ext cx="609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: I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643DB9-EDE9-4729-955C-C5E1FC0AC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153" y="2506871"/>
                <a:ext cx="609079" cy="369332"/>
              </a:xfrm>
              <a:prstGeom prst="rect">
                <a:avLst/>
              </a:prstGeom>
              <a:blipFill>
                <a:blip r:embed="rId5"/>
                <a:stretch>
                  <a:fillRect t="-8197" r="-500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16FAEBB-6BC5-45C5-8D28-399C969EB34F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7388742" y="4081677"/>
            <a:ext cx="598794" cy="73996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F48618-7533-4E46-81B2-AD6FD8A6F0A2}"/>
                  </a:ext>
                </a:extLst>
              </p:cNvPr>
              <p:cNvSpPr txBox="1"/>
              <p:nvPr/>
            </p:nvSpPr>
            <p:spPr>
              <a:xfrm>
                <a:off x="6616801" y="5310165"/>
                <a:ext cx="997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나는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9F48618-7533-4E46-81B2-AD6FD8A6F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01" y="5310165"/>
                <a:ext cx="997787" cy="369332"/>
              </a:xfrm>
              <a:prstGeom prst="rect">
                <a:avLst/>
              </a:prstGeom>
              <a:blipFill>
                <a:blip r:embed="rId6"/>
                <a:stretch>
                  <a:fillRect t="-9836" r="-3659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21D687-DED3-4192-8EBD-B46F05617FFE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8385606" y="5054397"/>
            <a:ext cx="0" cy="255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920420-3CD3-4827-9173-D46E36BEF36E}"/>
                  </a:ext>
                </a:extLst>
              </p:cNvPr>
              <p:cNvSpPr txBox="1"/>
              <p:nvPr/>
            </p:nvSpPr>
            <p:spPr>
              <a:xfrm>
                <a:off x="7886712" y="5310165"/>
                <a:ext cx="997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너를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920420-3CD3-4827-9173-D46E36BEF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12" y="5310165"/>
                <a:ext cx="997787" cy="369332"/>
              </a:xfrm>
              <a:prstGeom prst="rect">
                <a:avLst/>
              </a:prstGeom>
              <a:blipFill>
                <a:blip r:embed="rId7"/>
                <a:stretch>
                  <a:fillRect t="-9836" r="-429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A02B7AA-F9FF-412C-A26F-12B7D889533A}"/>
              </a:ext>
            </a:extLst>
          </p:cNvPr>
          <p:cNvCxnSpPr>
            <a:cxnSpLocks/>
            <a:stCxn id="57" idx="0"/>
            <a:endCxn id="13" idx="2"/>
          </p:cNvCxnSpPr>
          <p:nvPr/>
        </p:nvCxnSpPr>
        <p:spPr>
          <a:xfrm flipH="1" flipV="1">
            <a:off x="9657399" y="5054396"/>
            <a:ext cx="1318" cy="2506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04B881-BF24-4DFA-9D39-E0CA4BA27F0B}"/>
                  </a:ext>
                </a:extLst>
              </p:cNvPr>
              <p:cNvSpPr txBox="1"/>
              <p:nvPr/>
            </p:nvSpPr>
            <p:spPr>
              <a:xfrm>
                <a:off x="9042728" y="5305010"/>
                <a:ext cx="1231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좋아해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04B881-BF24-4DFA-9D39-E0CA4BA27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28" y="5305010"/>
                <a:ext cx="1231977" cy="369332"/>
              </a:xfrm>
              <a:prstGeom prst="rect">
                <a:avLst/>
              </a:prstGeom>
              <a:blipFill>
                <a:blip r:embed="rId8"/>
                <a:stretch>
                  <a:fillRect t="-9836" r="-346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E89E1DA-562B-499C-AF73-9529E3A455BF}"/>
              </a:ext>
            </a:extLst>
          </p:cNvPr>
          <p:cNvCxnSpPr>
            <a:cxnSpLocks/>
            <a:stCxn id="3" idx="0"/>
            <a:endCxn id="37" idx="2"/>
          </p:cNvCxnSpPr>
          <p:nvPr/>
        </p:nvCxnSpPr>
        <p:spPr>
          <a:xfrm flipH="1" flipV="1">
            <a:off x="7115693" y="2876203"/>
            <a:ext cx="2" cy="232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FE89FAE-27E8-4514-A050-4386995BC333}"/>
              </a:ext>
            </a:extLst>
          </p:cNvPr>
          <p:cNvCxnSpPr>
            <a:cxnSpLocks/>
            <a:endCxn id="62" idx="2"/>
          </p:cNvCxnSpPr>
          <p:nvPr/>
        </p:nvCxnSpPr>
        <p:spPr>
          <a:xfrm flipH="1" flipV="1">
            <a:off x="8396871" y="4266343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211DAD6-67DC-4590-8B99-F526BEC8E82C}"/>
                  </a:ext>
                </a:extLst>
              </p:cNvPr>
              <p:cNvSpPr txBox="1"/>
              <p:nvPr/>
            </p:nvSpPr>
            <p:spPr>
              <a:xfrm>
                <a:off x="8123822" y="3897011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211DAD6-67DC-4590-8B99-F526BEC8E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822" y="3897011"/>
                <a:ext cx="54609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6971890-04B9-4035-A105-DE50A47B6261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8396871" y="3574472"/>
            <a:ext cx="1" cy="3225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339025-87CC-47E8-B555-F44C60FCE164}"/>
                  </a:ext>
                </a:extLst>
              </p:cNvPr>
              <p:cNvSpPr txBox="1"/>
              <p:nvPr/>
            </p:nvSpPr>
            <p:spPr>
              <a:xfrm>
                <a:off x="7953314" y="2532553"/>
                <a:ext cx="8615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: like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339025-87CC-47E8-B555-F44C60FCE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14" y="2532553"/>
                <a:ext cx="861521" cy="369332"/>
              </a:xfrm>
              <a:prstGeom prst="rect">
                <a:avLst/>
              </a:prstGeom>
              <a:blipFill>
                <a:blip r:embed="rId10"/>
                <a:stretch>
                  <a:fillRect t="-8197" r="-567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91801F68-438F-4FC3-A174-D7B54EC40079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8669919" y="4081677"/>
            <a:ext cx="598794" cy="73996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701C169-48CE-4B0E-B9CC-3994969AF1B7}"/>
              </a:ext>
            </a:extLst>
          </p:cNvPr>
          <p:cNvCxnSpPr>
            <a:cxnSpLocks/>
            <a:stCxn id="9" idx="0"/>
            <a:endCxn id="64" idx="2"/>
          </p:cNvCxnSpPr>
          <p:nvPr/>
        </p:nvCxnSpPr>
        <p:spPr>
          <a:xfrm flipH="1" flipV="1">
            <a:off x="8384075" y="2901885"/>
            <a:ext cx="2472" cy="2070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816360F-37B9-46C3-BE0E-D71E1DB9C34C}"/>
              </a:ext>
            </a:extLst>
          </p:cNvPr>
          <p:cNvCxnSpPr>
            <a:cxnSpLocks/>
            <a:endCxn id="68" idx="2"/>
          </p:cNvCxnSpPr>
          <p:nvPr/>
        </p:nvCxnSpPr>
        <p:spPr>
          <a:xfrm flipH="1" flipV="1">
            <a:off x="9680328" y="4266343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84AC703-5456-4C42-BD87-E0E2924AF1BF}"/>
                  </a:ext>
                </a:extLst>
              </p:cNvPr>
              <p:cNvSpPr txBox="1"/>
              <p:nvPr/>
            </p:nvSpPr>
            <p:spPr>
              <a:xfrm>
                <a:off x="9407279" y="3897011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84AC703-5456-4C42-BD87-E0E2924AF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279" y="3897011"/>
                <a:ext cx="54609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A880056-35FD-4226-82DF-503CF209864E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9680328" y="3574472"/>
            <a:ext cx="1" cy="3225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96CAA34-285F-4EE4-A2CD-7B654ED383F9}"/>
                  </a:ext>
                </a:extLst>
              </p:cNvPr>
              <p:cNvSpPr txBox="1"/>
              <p:nvPr/>
            </p:nvSpPr>
            <p:spPr>
              <a:xfrm>
                <a:off x="9212657" y="2532553"/>
                <a:ext cx="86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: you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96CAA34-285F-4EE4-A2CD-7B654ED3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57" y="2532553"/>
                <a:ext cx="861520" cy="369332"/>
              </a:xfrm>
              <a:prstGeom prst="rect">
                <a:avLst/>
              </a:prstGeom>
              <a:blipFill>
                <a:blip r:embed="rId12"/>
                <a:stretch>
                  <a:fillRect t="-8197" r="-563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E4492E7-6AEC-4F5B-81D4-972F86618919}"/>
              </a:ext>
            </a:extLst>
          </p:cNvPr>
          <p:cNvCxnSpPr>
            <a:cxnSpLocks/>
            <a:stCxn id="10" idx="0"/>
            <a:endCxn id="70" idx="2"/>
          </p:cNvCxnSpPr>
          <p:nvPr/>
        </p:nvCxnSpPr>
        <p:spPr>
          <a:xfrm flipH="1" flipV="1">
            <a:off x="9643417" y="2901885"/>
            <a:ext cx="13982" cy="2070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C9249EC-CBEB-4141-9EC4-5335A5D3D98E}"/>
                  </a:ext>
                </a:extLst>
              </p:cNvPr>
              <p:cNvSpPr txBox="1"/>
              <p:nvPr/>
            </p:nvSpPr>
            <p:spPr>
              <a:xfrm>
                <a:off x="5844842" y="4636716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C9249EC-CBEB-4141-9EC4-5335A5D3D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42" y="4636716"/>
                <a:ext cx="546097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91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-KR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seq2seq</a:t>
            </a:r>
            <a:endParaRPr lang="ko" altLang="ko-KR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009FA852-7D43-4CAC-8987-1CC5F31AF32A}"/>
              </a:ext>
            </a:extLst>
          </p:cNvPr>
          <p:cNvSpPr txBox="1">
            <a:spLocks/>
          </p:cNvSpPr>
          <p:nvPr/>
        </p:nvSpPr>
        <p:spPr>
          <a:xfrm>
            <a:off x="796031" y="1733940"/>
            <a:ext cx="10058400" cy="3760891"/>
          </a:xfrm>
          <a:prstGeom prst="rect">
            <a:avLst/>
          </a:prstGeom>
        </p:spPr>
        <p:txBody>
          <a:bodyPr rtlCol="0">
            <a:normAutofit/>
          </a:bodyPr>
          <a:lstStyle>
            <a:lvl1pPr marL="91440" indent="-9144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Traditional RNN-based language models have various limitations.</a:t>
            </a:r>
          </a:p>
          <a:p>
            <a:pPr lvl="1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 solve this, the </a:t>
            </a:r>
            <a:r>
              <a:rPr lang="en-US" altLang="ko-KR" dirty="0">
                <a:highlight>
                  <a:srgbClr val="FFFF00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encoder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is required to extract a </a:t>
            </a:r>
            <a:r>
              <a:rPr lang="en-US" altLang="ko-KR" dirty="0">
                <a:highlight>
                  <a:srgbClr val="FFFF00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context vector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of a fixed size.</a:t>
            </a:r>
          </a:p>
          <a:p>
            <a:pPr lvl="1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The </a:t>
            </a:r>
            <a:r>
              <a:rPr lang="en-US" altLang="ko-KR" dirty="0">
                <a:highlight>
                  <a:srgbClr val="FFFF00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decoder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then deduces the translation results </a:t>
            </a:r>
            <a:r>
              <a:rPr lang="en-US" altLang="ko-KR" dirty="0">
                <a:highlight>
                  <a:srgbClr val="FFFF00"/>
                </a:highligh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from the context vector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6A2FC9-D93E-45EB-A3A5-DA02E5868BB4}"/>
              </a:ext>
            </a:extLst>
          </p:cNvPr>
          <p:cNvSpPr/>
          <p:nvPr/>
        </p:nvSpPr>
        <p:spPr>
          <a:xfrm>
            <a:off x="2112269" y="3807459"/>
            <a:ext cx="2554316" cy="840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Encoder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182FC7-9446-48EB-A487-35E3B3B5E14B}"/>
              </a:ext>
            </a:extLst>
          </p:cNvPr>
          <p:cNvSpPr/>
          <p:nvPr/>
        </p:nvSpPr>
        <p:spPr>
          <a:xfrm>
            <a:off x="7408169" y="3807459"/>
            <a:ext cx="2554316" cy="840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Decoder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3E8326-74FC-4572-A0F0-650D3272B37D}"/>
              </a:ext>
            </a:extLst>
          </p:cNvPr>
          <p:cNvSpPr/>
          <p:nvPr/>
        </p:nvSpPr>
        <p:spPr>
          <a:xfrm>
            <a:off x="5544378" y="3807459"/>
            <a:ext cx="984877" cy="84074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Context Vector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EEFB97B-086B-425F-8B72-6C965D94CBA8}"/>
              </a:ext>
            </a:extLst>
          </p:cNvPr>
          <p:cNvCxnSpPr>
            <a:cxnSpLocks/>
          </p:cNvCxnSpPr>
          <p:nvPr/>
        </p:nvCxnSpPr>
        <p:spPr>
          <a:xfrm flipV="1">
            <a:off x="4902200" y="4230981"/>
            <a:ext cx="571500" cy="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47024A32-9FF5-434A-B9C0-AFAE9D721F7A}"/>
              </a:ext>
            </a:extLst>
          </p:cNvPr>
          <p:cNvCxnSpPr>
            <a:cxnSpLocks/>
          </p:cNvCxnSpPr>
          <p:nvPr/>
        </p:nvCxnSpPr>
        <p:spPr>
          <a:xfrm flipV="1">
            <a:off x="6647623" y="4230981"/>
            <a:ext cx="571500" cy="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43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-KR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seq2seq</a:t>
            </a:r>
            <a:endParaRPr lang="ko" altLang="ko-KR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부제목 2">
                <a:extLst>
                  <a:ext uri="{FF2B5EF4-FFF2-40B4-BE49-F238E27FC236}">
                    <a16:creationId xmlns:a16="http://schemas.microsoft.com/office/drawing/2014/main" id="{009FA852-7D43-4CAC-8987-1CC5F31AF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038" y="1482626"/>
                <a:ext cx="10058400" cy="3760891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91440" indent="-91440" algn="l" defTabSz="914400" rtl="0" eaLnBrk="1" latinLnBrk="1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1pPr>
                <a:lvl2pPr marL="38404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2pPr>
                <a:lvl3pPr marL="56692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3pPr>
                <a:lvl4pPr marL="74980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4pPr>
                <a:lvl5pPr marL="932688" indent="-182880" algn="l" defTabSz="914400" rtl="0" eaLnBrk="1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cs typeface="+mn-cs"/>
                  </a:defRPr>
                </a:lvl5pPr>
                <a:lvl6pPr marL="11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: Current Input Word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: Vector containing information about the sentences entered so far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: Vector containing information about the sentences output so far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: Current Output Word</a:t>
                </a:r>
              </a:p>
            </p:txBody>
          </p:sp>
        </mc:Choice>
        <mc:Fallback xmlns="">
          <p:sp>
            <p:nvSpPr>
              <p:cNvPr id="8" name="부제목 2">
                <a:extLst>
                  <a:ext uri="{FF2B5EF4-FFF2-40B4-BE49-F238E27FC236}">
                    <a16:creationId xmlns:a16="http://schemas.microsoft.com/office/drawing/2014/main" id="{009FA852-7D43-4CAC-8987-1CC5F31AF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38" y="1482626"/>
                <a:ext cx="10058400" cy="3760891"/>
              </a:xfrm>
              <a:prstGeom prst="rect">
                <a:avLst/>
              </a:prstGeom>
              <a:blipFill>
                <a:blip r:embed="rId3"/>
                <a:stretch>
                  <a:fillRect t="-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6A2FC9-D93E-45EB-A3A5-DA02E5868BB4}"/>
              </a:ext>
            </a:extLst>
          </p:cNvPr>
          <p:cNvSpPr/>
          <p:nvPr/>
        </p:nvSpPr>
        <p:spPr>
          <a:xfrm>
            <a:off x="1129974" y="4614496"/>
            <a:ext cx="636013" cy="63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3E8326-74FC-4572-A0F0-650D3272B37D}"/>
              </a:ext>
            </a:extLst>
          </p:cNvPr>
          <p:cNvSpPr/>
          <p:nvPr/>
        </p:nvSpPr>
        <p:spPr>
          <a:xfrm>
            <a:off x="5635916" y="4509744"/>
            <a:ext cx="984877" cy="84074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Context Vector</a:t>
            </a:r>
            <a:endParaRPr lang="ko-KR" altLang="en-US" dirty="0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47024A32-9FF5-434A-B9C0-AFAE9D721F7A}"/>
              </a:ext>
            </a:extLst>
          </p:cNvPr>
          <p:cNvCxnSpPr>
            <a:cxnSpLocks/>
          </p:cNvCxnSpPr>
          <p:nvPr/>
        </p:nvCxnSpPr>
        <p:spPr>
          <a:xfrm flipV="1">
            <a:off x="6739161" y="4933266"/>
            <a:ext cx="571500" cy="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317ACC-E3DD-4A74-B851-9824A1FCCF57}"/>
              </a:ext>
            </a:extLst>
          </p:cNvPr>
          <p:cNvSpPr/>
          <p:nvPr/>
        </p:nvSpPr>
        <p:spPr>
          <a:xfrm>
            <a:off x="2190503" y="4614496"/>
            <a:ext cx="638414" cy="63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8B958D-23C7-49E1-A613-0E540F0F87C5}"/>
              </a:ext>
            </a:extLst>
          </p:cNvPr>
          <p:cNvSpPr/>
          <p:nvPr/>
        </p:nvSpPr>
        <p:spPr>
          <a:xfrm>
            <a:off x="3215302" y="4614496"/>
            <a:ext cx="632437" cy="63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CB2F4C-9A5C-4456-9C79-73B6A3AA600E}"/>
              </a:ext>
            </a:extLst>
          </p:cNvPr>
          <p:cNvSpPr/>
          <p:nvPr/>
        </p:nvSpPr>
        <p:spPr>
          <a:xfrm>
            <a:off x="7430208" y="4614496"/>
            <a:ext cx="1088131" cy="63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3A01B1-EDBF-4E30-ABA0-DEEA2EB6B366}"/>
              </a:ext>
            </a:extLst>
          </p:cNvPr>
          <p:cNvSpPr/>
          <p:nvPr/>
        </p:nvSpPr>
        <p:spPr>
          <a:xfrm>
            <a:off x="8739800" y="4614496"/>
            <a:ext cx="1088131" cy="63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BA09CC-646F-492C-9C48-B8EB408737BA}"/>
              </a:ext>
            </a:extLst>
          </p:cNvPr>
          <p:cNvSpPr/>
          <p:nvPr/>
        </p:nvSpPr>
        <p:spPr>
          <a:xfrm>
            <a:off x="10049029" y="4614496"/>
            <a:ext cx="1088131" cy="63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B70EED3-F3B3-4CF2-980B-EF4F831FCB68}"/>
              </a:ext>
            </a:extLst>
          </p:cNvPr>
          <p:cNvCxnSpPr>
            <a:cxnSpLocks/>
            <a:stCxn id="18" idx="3"/>
            <a:endCxn id="38" idx="1"/>
          </p:cNvCxnSpPr>
          <p:nvPr/>
        </p:nvCxnSpPr>
        <p:spPr>
          <a:xfrm>
            <a:off x="931326" y="4930114"/>
            <a:ext cx="198648" cy="31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48F3D6-4A95-4F57-84EE-B6F7876DD545}"/>
                  </a:ext>
                </a:extLst>
              </p:cNvPr>
              <p:cNvSpPr txBox="1"/>
              <p:nvPr/>
            </p:nvSpPr>
            <p:spPr>
              <a:xfrm>
                <a:off x="385229" y="4745448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48F3D6-4A95-4F57-84EE-B6F7876DD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29" y="4745448"/>
                <a:ext cx="5460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DB8B6B-6FF7-4077-A4E1-C976D5302B9F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1449181" y="4305267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8BB1E3-8713-4B09-825D-368145D236A6}"/>
                  </a:ext>
                </a:extLst>
              </p:cNvPr>
              <p:cNvSpPr txBox="1"/>
              <p:nvPr/>
            </p:nvSpPr>
            <p:spPr>
              <a:xfrm>
                <a:off x="1176132" y="3935935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8BB1E3-8713-4B09-825D-368145D23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132" y="3935935"/>
                <a:ext cx="546097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FDD148E-72A9-4505-A830-60FF64C88597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2508038" y="4305267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692471C-2778-48B5-89A0-1E5B71C31542}"/>
                  </a:ext>
                </a:extLst>
              </p:cNvPr>
              <p:cNvSpPr txBox="1"/>
              <p:nvPr/>
            </p:nvSpPr>
            <p:spPr>
              <a:xfrm>
                <a:off x="2234989" y="3935935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692471C-2778-48B5-89A0-1E5B71C3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989" y="3935935"/>
                <a:ext cx="546097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C3D083D-2C83-43EF-8BAB-EA1BC6D9050A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3549487" y="4305267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22CA8-FB54-4301-AAA0-A866C4196B51}"/>
                  </a:ext>
                </a:extLst>
              </p:cNvPr>
              <p:cNvSpPr txBox="1"/>
              <p:nvPr/>
            </p:nvSpPr>
            <p:spPr>
              <a:xfrm>
                <a:off x="3276438" y="3935935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622CA8-FB54-4301-AAA0-A866C4196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438" y="3935935"/>
                <a:ext cx="54609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F7FA627-F550-4DA7-9D6E-DA4FD8F9A94B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1722229" y="4120601"/>
            <a:ext cx="468274" cy="81266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D022128-C49D-49B9-9767-78BD04436FA5}"/>
              </a:ext>
            </a:extLst>
          </p:cNvPr>
          <p:cNvCxnSpPr>
            <a:cxnSpLocks/>
            <a:stCxn id="24" idx="3"/>
            <a:endCxn id="12" idx="1"/>
          </p:cNvCxnSpPr>
          <p:nvPr/>
        </p:nvCxnSpPr>
        <p:spPr>
          <a:xfrm>
            <a:off x="2781086" y="4120601"/>
            <a:ext cx="434216" cy="81266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79E2F55-CFD1-4C82-A507-5E25BB2F8FD4}"/>
              </a:ext>
            </a:extLst>
          </p:cNvPr>
          <p:cNvCxnSpPr>
            <a:cxnSpLocks/>
            <a:stCxn id="103" idx="3"/>
            <a:endCxn id="5" idx="1"/>
          </p:cNvCxnSpPr>
          <p:nvPr/>
        </p:nvCxnSpPr>
        <p:spPr>
          <a:xfrm>
            <a:off x="4838944" y="4120601"/>
            <a:ext cx="796972" cy="80951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CAE0B2B-4876-44AF-AC86-9FE5C82AB180}"/>
              </a:ext>
            </a:extLst>
          </p:cNvPr>
          <p:cNvCxnSpPr>
            <a:cxnSpLocks/>
          </p:cNvCxnSpPr>
          <p:nvPr/>
        </p:nvCxnSpPr>
        <p:spPr>
          <a:xfrm flipV="1">
            <a:off x="1471231" y="5264744"/>
            <a:ext cx="0" cy="2557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38EF95C-C807-44C3-8F6F-5377FC146967}"/>
              </a:ext>
            </a:extLst>
          </p:cNvPr>
          <p:cNvCxnSpPr>
            <a:cxnSpLocks/>
            <a:stCxn id="41" idx="0"/>
            <a:endCxn id="11" idx="2"/>
          </p:cNvCxnSpPr>
          <p:nvPr/>
        </p:nvCxnSpPr>
        <p:spPr>
          <a:xfrm flipH="1" flipV="1">
            <a:off x="2509710" y="5252036"/>
            <a:ext cx="2069" cy="2684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D183E5-28E9-45A0-9AC0-B22B48E5D694}"/>
                  </a:ext>
                </a:extLst>
              </p:cNvPr>
              <p:cNvSpPr txBox="1"/>
              <p:nvPr/>
            </p:nvSpPr>
            <p:spPr>
              <a:xfrm>
                <a:off x="1945028" y="5520513"/>
                <a:ext cx="11335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en-US" altLang="ko-KR" dirty="0" err="1"/>
                  <a:t>guten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D183E5-28E9-45A0-9AC0-B22B48E5D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028" y="5520513"/>
                <a:ext cx="1133501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EE40AE-741E-450C-B01D-DE0D047234C6}"/>
              </a:ext>
            </a:extLst>
          </p:cNvPr>
          <p:cNvCxnSpPr>
            <a:cxnSpLocks/>
            <a:stCxn id="93" idx="0"/>
            <a:endCxn id="12" idx="2"/>
          </p:cNvCxnSpPr>
          <p:nvPr/>
        </p:nvCxnSpPr>
        <p:spPr>
          <a:xfrm flipV="1">
            <a:off x="3528188" y="5252036"/>
            <a:ext cx="3333" cy="259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C72704-B9E8-418D-A796-863AA42B0F6F}"/>
              </a:ext>
            </a:extLst>
          </p:cNvPr>
          <p:cNvSpPr/>
          <p:nvPr/>
        </p:nvSpPr>
        <p:spPr>
          <a:xfrm>
            <a:off x="7619725" y="3137987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3570C8A-2839-400B-8D6C-82910B3569A8}"/>
              </a:ext>
            </a:extLst>
          </p:cNvPr>
          <p:cNvSpPr/>
          <p:nvPr/>
        </p:nvSpPr>
        <p:spPr>
          <a:xfrm>
            <a:off x="8890577" y="3137987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413349B-64E3-470E-88B8-06F2C9FF4E6B}"/>
              </a:ext>
            </a:extLst>
          </p:cNvPr>
          <p:cNvSpPr/>
          <p:nvPr/>
        </p:nvSpPr>
        <p:spPr>
          <a:xfrm>
            <a:off x="10161429" y="3137987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</a:t>
            </a:r>
            <a:endParaRPr lang="ko-KR" altLang="en-US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1444D63-45C2-40A7-98AC-73E6200A8CC2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8018735" y="4295371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87F9AE-8809-4420-A372-FE207F22EDB9}"/>
                  </a:ext>
                </a:extLst>
              </p:cNvPr>
              <p:cNvSpPr txBox="1"/>
              <p:nvPr/>
            </p:nvSpPr>
            <p:spPr>
              <a:xfrm>
                <a:off x="7745686" y="3926039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87F9AE-8809-4420-A372-FE207F22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686" y="3926039"/>
                <a:ext cx="54609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FEF4E8-5B32-496A-881F-235D86B43486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8018735" y="3603500"/>
            <a:ext cx="1" cy="3225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009603-A0DC-4B8A-9B3A-B683E9360E13}"/>
                  </a:ext>
                </a:extLst>
              </p:cNvPr>
              <p:cNvSpPr txBox="1"/>
              <p:nvPr/>
            </p:nvSpPr>
            <p:spPr>
              <a:xfrm>
                <a:off x="7508667" y="2535899"/>
                <a:ext cx="1025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: good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009603-A0DC-4B8A-9B3A-B683E936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667" y="2535899"/>
                <a:ext cx="1025606" cy="369332"/>
              </a:xfrm>
              <a:prstGeom prst="rect">
                <a:avLst/>
              </a:prstGeom>
              <a:blipFill>
                <a:blip r:embed="rId10"/>
                <a:stretch>
                  <a:fillRect t="-9836" r="-297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F9996DDE-1067-4747-9656-F0890CBB13E1}"/>
              </a:ext>
            </a:extLst>
          </p:cNvPr>
          <p:cNvCxnSpPr>
            <a:cxnSpLocks/>
            <a:stCxn id="49" idx="3"/>
            <a:endCxn id="14" idx="1"/>
          </p:cNvCxnSpPr>
          <p:nvPr/>
        </p:nvCxnSpPr>
        <p:spPr>
          <a:xfrm>
            <a:off x="8291783" y="4110705"/>
            <a:ext cx="448017" cy="822561"/>
          </a:xfrm>
          <a:prstGeom prst="bentConnector3">
            <a:avLst>
              <a:gd name="adj1" fmla="val 7267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F832B8F-5821-4973-AFC7-2B21DE3B8862}"/>
              </a:ext>
            </a:extLst>
          </p:cNvPr>
          <p:cNvCxnSpPr>
            <a:cxnSpLocks/>
            <a:stCxn id="44" idx="0"/>
            <a:endCxn id="51" idx="2"/>
          </p:cNvCxnSpPr>
          <p:nvPr/>
        </p:nvCxnSpPr>
        <p:spPr>
          <a:xfrm flipV="1">
            <a:off x="8018736" y="2905231"/>
            <a:ext cx="2734" cy="232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6223E87-FABA-4330-B904-6BA6474AF9FF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9299912" y="4295371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11E09B-4BB2-4C62-8C2F-08C7BC1AB62D}"/>
                  </a:ext>
                </a:extLst>
              </p:cNvPr>
              <p:cNvSpPr txBox="1"/>
              <p:nvPr/>
            </p:nvSpPr>
            <p:spPr>
              <a:xfrm>
                <a:off x="9026863" y="3926039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11E09B-4BB2-4C62-8C2F-08C7BC1AB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863" y="3926039"/>
                <a:ext cx="54609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019E6F6-A79E-4846-ADCA-D8E59308974B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299912" y="3603500"/>
            <a:ext cx="1" cy="3225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86AC99B-0300-4549-B273-AA2A6532F53E}"/>
                  </a:ext>
                </a:extLst>
              </p:cNvPr>
              <p:cNvSpPr txBox="1"/>
              <p:nvPr/>
            </p:nvSpPr>
            <p:spPr>
              <a:xfrm>
                <a:off x="8631801" y="2561581"/>
                <a:ext cx="1299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: evening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86AC99B-0300-4549-B273-AA2A6532F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801" y="2561581"/>
                <a:ext cx="1299606" cy="369332"/>
              </a:xfrm>
              <a:prstGeom prst="rect">
                <a:avLst/>
              </a:prstGeom>
              <a:blipFill>
                <a:blip r:embed="rId12"/>
                <a:stretch>
                  <a:fillRect t="-8197" r="-281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4A81625-62ED-42C1-B844-9C4274065AD9}"/>
              </a:ext>
            </a:extLst>
          </p:cNvPr>
          <p:cNvCxnSpPr>
            <a:cxnSpLocks/>
            <a:stCxn id="55" idx="3"/>
            <a:endCxn id="16" idx="1"/>
          </p:cNvCxnSpPr>
          <p:nvPr/>
        </p:nvCxnSpPr>
        <p:spPr>
          <a:xfrm>
            <a:off x="9572960" y="4110705"/>
            <a:ext cx="476069" cy="822561"/>
          </a:xfrm>
          <a:prstGeom prst="bentConnector3">
            <a:avLst>
              <a:gd name="adj1" fmla="val 7667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F71BDA7-1F01-4A47-B7B4-A83541F8D006}"/>
              </a:ext>
            </a:extLst>
          </p:cNvPr>
          <p:cNvCxnSpPr>
            <a:cxnSpLocks/>
            <a:stCxn id="45" idx="0"/>
            <a:endCxn id="57" idx="2"/>
          </p:cNvCxnSpPr>
          <p:nvPr/>
        </p:nvCxnSpPr>
        <p:spPr>
          <a:xfrm flipH="1" flipV="1">
            <a:off x="9281604" y="2930913"/>
            <a:ext cx="7984" cy="2070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0CDECF3-8B13-4067-902F-021907E8F479}"/>
              </a:ext>
            </a:extLst>
          </p:cNvPr>
          <p:cNvCxnSpPr>
            <a:cxnSpLocks/>
            <a:endCxn id="61" idx="2"/>
          </p:cNvCxnSpPr>
          <p:nvPr/>
        </p:nvCxnSpPr>
        <p:spPr>
          <a:xfrm flipH="1" flipV="1">
            <a:off x="10583369" y="4295371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66DB0D-8CD2-4C52-8F37-9AF539F0BDF0}"/>
                  </a:ext>
                </a:extLst>
              </p:cNvPr>
              <p:cNvSpPr txBox="1"/>
              <p:nvPr/>
            </p:nvSpPr>
            <p:spPr>
              <a:xfrm>
                <a:off x="10310320" y="3926039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66DB0D-8CD2-4C52-8F37-9AF539F0B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320" y="3926039"/>
                <a:ext cx="5460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BA9158F-7144-44A4-B326-C3EECEC120AE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10583369" y="3603500"/>
            <a:ext cx="1" cy="3225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4E43160-52A0-468D-BB44-8163AA747425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10546458" y="2930913"/>
            <a:ext cx="13982" cy="2070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4D5D0DC-851E-48CC-A283-AC8463B2DF4F}"/>
              </a:ext>
            </a:extLst>
          </p:cNvPr>
          <p:cNvSpPr txBox="1"/>
          <p:nvPr/>
        </p:nvSpPr>
        <p:spPr>
          <a:xfrm>
            <a:off x="975245" y="5515358"/>
            <a:ext cx="9966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&lt;SOS&gt;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8DBAA1-EA64-4AB8-B9AF-85AA0698FE29}"/>
              </a:ext>
            </a:extLst>
          </p:cNvPr>
          <p:cNvSpPr txBox="1"/>
          <p:nvPr/>
        </p:nvSpPr>
        <p:spPr>
          <a:xfrm>
            <a:off x="3944648" y="5500219"/>
            <a:ext cx="12300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&lt;EOS&gt;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8D49D1-58CE-4DD6-A5FD-C640A606CFF1}"/>
              </a:ext>
            </a:extLst>
          </p:cNvPr>
          <p:cNvSpPr txBox="1"/>
          <p:nvPr/>
        </p:nvSpPr>
        <p:spPr>
          <a:xfrm>
            <a:off x="9926688" y="2561106"/>
            <a:ext cx="12300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&lt;EOS&gt;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5DE3E2-747F-479B-9826-2F67A7BB1487}"/>
              </a:ext>
            </a:extLst>
          </p:cNvPr>
          <p:cNvSpPr txBox="1"/>
          <p:nvPr/>
        </p:nvSpPr>
        <p:spPr>
          <a:xfrm>
            <a:off x="7520401" y="5515358"/>
            <a:ext cx="9966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&lt;SOS&gt;</a:t>
            </a:r>
            <a:endParaRPr lang="ko-KR" altLang="en-US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CBD63B1-15D9-42D3-97DB-865EC6C4BD61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8018733" y="5257258"/>
            <a:ext cx="3" cy="2581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39F7DD-EC88-4772-AB83-2B4D15D061A8}"/>
                  </a:ext>
                </a:extLst>
              </p:cNvPr>
              <p:cNvSpPr txBox="1"/>
              <p:nvPr/>
            </p:nvSpPr>
            <p:spPr>
              <a:xfrm>
                <a:off x="5938762" y="5425777"/>
                <a:ext cx="37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AppleSDGothicNeoB00" panose="02000503000000000000" pitchFamily="2" charset="-127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239F7DD-EC88-4772-AB83-2B4D15D0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762" y="5425777"/>
                <a:ext cx="37918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F1B43B3-3E21-4859-A867-D4916F42544E}"/>
                  </a:ext>
                </a:extLst>
              </p:cNvPr>
              <p:cNvSpPr txBox="1"/>
              <p:nvPr/>
            </p:nvSpPr>
            <p:spPr>
              <a:xfrm>
                <a:off x="2952069" y="5511994"/>
                <a:ext cx="1152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: abend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F1B43B3-3E21-4859-A867-D4916F425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69" y="5511994"/>
                <a:ext cx="1152238" cy="369332"/>
              </a:xfrm>
              <a:prstGeom prst="rect">
                <a:avLst/>
              </a:prstGeom>
              <a:blipFill>
                <a:blip r:embed="rId15"/>
                <a:stretch>
                  <a:fillRect t="-8197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27876D1-B4EA-4DF9-ACC5-CB34AFAB9440}"/>
              </a:ext>
            </a:extLst>
          </p:cNvPr>
          <p:cNvSpPr/>
          <p:nvPr/>
        </p:nvSpPr>
        <p:spPr>
          <a:xfrm>
            <a:off x="4231711" y="4614496"/>
            <a:ext cx="632437" cy="63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FE44685-7669-4BF3-AA02-C2FD38F159D0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4565896" y="4305267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815E37E-E914-4C3D-BBCB-CC8351E1BAF3}"/>
                  </a:ext>
                </a:extLst>
              </p:cNvPr>
              <p:cNvSpPr txBox="1"/>
              <p:nvPr/>
            </p:nvSpPr>
            <p:spPr>
              <a:xfrm>
                <a:off x="4292847" y="3935935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815E37E-E914-4C3D-BBCB-CC8351E1B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847" y="3935935"/>
                <a:ext cx="546097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E97FCBB0-63B2-48D1-942A-C73BF9B08ED3}"/>
              </a:ext>
            </a:extLst>
          </p:cNvPr>
          <p:cNvCxnSpPr>
            <a:cxnSpLocks/>
            <a:endCxn id="101" idx="2"/>
          </p:cNvCxnSpPr>
          <p:nvPr/>
        </p:nvCxnSpPr>
        <p:spPr>
          <a:xfrm flipV="1">
            <a:off x="4544597" y="5252036"/>
            <a:ext cx="3333" cy="259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A122623B-471D-4E0B-8007-C84BD5AFCEE4}"/>
              </a:ext>
            </a:extLst>
          </p:cNvPr>
          <p:cNvCxnSpPr>
            <a:cxnSpLocks/>
          </p:cNvCxnSpPr>
          <p:nvPr/>
        </p:nvCxnSpPr>
        <p:spPr>
          <a:xfrm>
            <a:off x="3809349" y="4120601"/>
            <a:ext cx="434216" cy="81266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DBFCDB-8476-4CAD-AF96-D4F663D1B82D}"/>
              </a:ext>
            </a:extLst>
          </p:cNvPr>
          <p:cNvSpPr/>
          <p:nvPr/>
        </p:nvSpPr>
        <p:spPr>
          <a:xfrm>
            <a:off x="404240" y="3764769"/>
            <a:ext cx="5001081" cy="22949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9311E82-71D2-4F99-A164-A0DD1AEB3465}"/>
              </a:ext>
            </a:extLst>
          </p:cNvPr>
          <p:cNvSpPr txBox="1"/>
          <p:nvPr/>
        </p:nvSpPr>
        <p:spPr>
          <a:xfrm>
            <a:off x="2479980" y="3288469"/>
            <a:ext cx="103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Encoder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0A7D68D-1057-4C7B-B901-83F649952386}"/>
              </a:ext>
            </a:extLst>
          </p:cNvPr>
          <p:cNvSpPr/>
          <p:nvPr/>
        </p:nvSpPr>
        <p:spPr>
          <a:xfrm>
            <a:off x="6991059" y="2517969"/>
            <a:ext cx="4485596" cy="367043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215D57-83D8-4BBC-A56D-38B56526F650}"/>
              </a:ext>
            </a:extLst>
          </p:cNvPr>
          <p:cNvSpPr txBox="1"/>
          <p:nvPr/>
        </p:nvSpPr>
        <p:spPr>
          <a:xfrm>
            <a:off x="8715643" y="2010764"/>
            <a:ext cx="103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Encoder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9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-KR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seq2seq</a:t>
            </a:r>
            <a:endParaRPr lang="ko" altLang="ko-KR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009FA852-7D43-4CAC-8987-1CC5F31AF32A}"/>
              </a:ext>
            </a:extLst>
          </p:cNvPr>
          <p:cNvSpPr txBox="1">
            <a:spLocks/>
          </p:cNvSpPr>
          <p:nvPr/>
        </p:nvSpPr>
        <p:spPr>
          <a:xfrm>
            <a:off x="536266" y="1427366"/>
            <a:ext cx="10058400" cy="3760891"/>
          </a:xfrm>
          <a:prstGeom prst="rect">
            <a:avLst/>
          </a:prstGeom>
        </p:spPr>
        <p:txBody>
          <a:bodyPr rtlCol="0">
            <a:normAutofit/>
          </a:bodyPr>
          <a:lstStyle>
            <a:lvl1pPr marL="91440" indent="-9144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Seq2Seq formulation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3E8326-74FC-4572-A0F0-650D3272B37D}"/>
              </a:ext>
            </a:extLst>
          </p:cNvPr>
          <p:cNvSpPr/>
          <p:nvPr/>
        </p:nvSpPr>
        <p:spPr>
          <a:xfrm>
            <a:off x="5544378" y="3807459"/>
            <a:ext cx="984877" cy="84074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Context Vector</a:t>
            </a:r>
            <a:endParaRPr lang="ko-KR" altLang="en-US" dirty="0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47024A32-9FF5-434A-B9C0-AFAE9D721F7A}"/>
              </a:ext>
            </a:extLst>
          </p:cNvPr>
          <p:cNvCxnSpPr>
            <a:cxnSpLocks/>
          </p:cNvCxnSpPr>
          <p:nvPr/>
        </p:nvCxnSpPr>
        <p:spPr>
          <a:xfrm flipV="1">
            <a:off x="6647623" y="4230981"/>
            <a:ext cx="571500" cy="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CB2F4C-9A5C-4456-9C79-73B6A3AA600E}"/>
              </a:ext>
            </a:extLst>
          </p:cNvPr>
          <p:cNvSpPr/>
          <p:nvPr/>
        </p:nvSpPr>
        <p:spPr>
          <a:xfrm>
            <a:off x="7338670" y="3912211"/>
            <a:ext cx="1088131" cy="63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Decoder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3A01B1-EDBF-4E30-ABA0-DEEA2EB6B366}"/>
              </a:ext>
            </a:extLst>
          </p:cNvPr>
          <p:cNvSpPr/>
          <p:nvPr/>
        </p:nvSpPr>
        <p:spPr>
          <a:xfrm>
            <a:off x="8648262" y="3912211"/>
            <a:ext cx="1088131" cy="63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Decoder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BA09CC-646F-492C-9C48-B8EB408737BA}"/>
              </a:ext>
            </a:extLst>
          </p:cNvPr>
          <p:cNvSpPr/>
          <p:nvPr/>
        </p:nvSpPr>
        <p:spPr>
          <a:xfrm>
            <a:off x="9957491" y="3912211"/>
            <a:ext cx="1088131" cy="637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Decoder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C72704-B9E8-418D-A796-863AA42B0F6F}"/>
              </a:ext>
            </a:extLst>
          </p:cNvPr>
          <p:cNvSpPr/>
          <p:nvPr/>
        </p:nvSpPr>
        <p:spPr>
          <a:xfrm>
            <a:off x="7528187" y="2435702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3570C8A-2839-400B-8D6C-82910B3569A8}"/>
              </a:ext>
            </a:extLst>
          </p:cNvPr>
          <p:cNvSpPr/>
          <p:nvPr/>
        </p:nvSpPr>
        <p:spPr>
          <a:xfrm>
            <a:off x="8799039" y="2435702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413349B-64E3-470E-88B8-06F2C9FF4E6B}"/>
              </a:ext>
            </a:extLst>
          </p:cNvPr>
          <p:cNvSpPr/>
          <p:nvPr/>
        </p:nvSpPr>
        <p:spPr>
          <a:xfrm>
            <a:off x="10069891" y="2435702"/>
            <a:ext cx="798021" cy="465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</a:t>
            </a:r>
            <a:endParaRPr lang="ko-KR" altLang="en-US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1444D63-45C2-40A7-98AC-73E6200A8CC2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7927197" y="3593086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87F9AE-8809-4420-A372-FE207F22EDB9}"/>
                  </a:ext>
                </a:extLst>
              </p:cNvPr>
              <p:cNvSpPr txBox="1"/>
              <p:nvPr/>
            </p:nvSpPr>
            <p:spPr>
              <a:xfrm>
                <a:off x="7654148" y="3223754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87F9AE-8809-4420-A372-FE207F22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148" y="3223754"/>
                <a:ext cx="54609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FEF4E8-5B32-496A-881F-235D86B43486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7927197" y="2901215"/>
            <a:ext cx="1" cy="3225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F9996DDE-1067-4747-9656-F0890CBB13E1}"/>
              </a:ext>
            </a:extLst>
          </p:cNvPr>
          <p:cNvCxnSpPr>
            <a:cxnSpLocks/>
            <a:stCxn id="49" idx="3"/>
            <a:endCxn id="14" idx="1"/>
          </p:cNvCxnSpPr>
          <p:nvPr/>
        </p:nvCxnSpPr>
        <p:spPr>
          <a:xfrm>
            <a:off x="8200245" y="3408420"/>
            <a:ext cx="448017" cy="822561"/>
          </a:xfrm>
          <a:prstGeom prst="bentConnector3">
            <a:avLst>
              <a:gd name="adj1" fmla="val 7267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F832B8F-5821-4973-AFC7-2B21DE3B8862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7927196" y="2202946"/>
            <a:ext cx="2" cy="232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6223E87-FABA-4330-B904-6BA6474AF9FF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9208374" y="3593086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11E09B-4BB2-4C62-8C2F-08C7BC1AB62D}"/>
                  </a:ext>
                </a:extLst>
              </p:cNvPr>
              <p:cNvSpPr txBox="1"/>
              <p:nvPr/>
            </p:nvSpPr>
            <p:spPr>
              <a:xfrm>
                <a:off x="8935325" y="3223754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11E09B-4BB2-4C62-8C2F-08C7BC1AB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325" y="3223754"/>
                <a:ext cx="546097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019E6F6-A79E-4846-ADCA-D8E59308974B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208374" y="2901215"/>
            <a:ext cx="1" cy="3225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4A81625-62ED-42C1-B844-9C4274065AD9}"/>
              </a:ext>
            </a:extLst>
          </p:cNvPr>
          <p:cNvCxnSpPr>
            <a:cxnSpLocks/>
            <a:stCxn id="55" idx="3"/>
            <a:endCxn id="16" idx="1"/>
          </p:cNvCxnSpPr>
          <p:nvPr/>
        </p:nvCxnSpPr>
        <p:spPr>
          <a:xfrm>
            <a:off x="9481422" y="3408420"/>
            <a:ext cx="476069" cy="822561"/>
          </a:xfrm>
          <a:prstGeom prst="bentConnector3">
            <a:avLst>
              <a:gd name="adj1" fmla="val 7667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F71BDA7-1F01-4A47-B7B4-A83541F8D006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9195578" y="2228628"/>
            <a:ext cx="2472" cy="2070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0CDECF3-8B13-4067-902F-021907E8F479}"/>
              </a:ext>
            </a:extLst>
          </p:cNvPr>
          <p:cNvCxnSpPr>
            <a:cxnSpLocks/>
            <a:endCxn id="61" idx="2"/>
          </p:cNvCxnSpPr>
          <p:nvPr/>
        </p:nvCxnSpPr>
        <p:spPr>
          <a:xfrm flipH="1" flipV="1">
            <a:off x="10491831" y="3593086"/>
            <a:ext cx="1" cy="322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66DB0D-8CD2-4C52-8F37-9AF539F0BDF0}"/>
                  </a:ext>
                </a:extLst>
              </p:cNvPr>
              <p:cNvSpPr txBox="1"/>
              <p:nvPr/>
            </p:nvSpPr>
            <p:spPr>
              <a:xfrm>
                <a:off x="10218782" y="3223754"/>
                <a:ext cx="546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AppleSDGothicNeoB00" panose="02000503000000000000" pitchFamily="2" charset="-127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66DB0D-8CD2-4C52-8F37-9AF539F0B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782" y="3223754"/>
                <a:ext cx="546097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BA9158F-7144-44A4-B326-C3EECEC120AE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10491831" y="2901215"/>
            <a:ext cx="1" cy="3225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4CEA18-3E73-42E4-BB49-2A76546332DF}"/>
                  </a:ext>
                </a:extLst>
              </p:cNvPr>
              <p:cNvSpPr txBox="1"/>
              <p:nvPr/>
            </p:nvSpPr>
            <p:spPr>
              <a:xfrm>
                <a:off x="10024160" y="1859296"/>
                <a:ext cx="86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: you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4CEA18-3E73-42E4-BB49-2A7654633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160" y="1859296"/>
                <a:ext cx="861520" cy="369332"/>
              </a:xfrm>
              <a:prstGeom prst="rect">
                <a:avLst/>
              </a:prstGeom>
              <a:blipFill>
                <a:blip r:embed="rId9"/>
                <a:stretch>
                  <a:fillRect t="-8197" r="-563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4E43160-52A0-468D-BB44-8163AA747425}"/>
              </a:ext>
            </a:extLst>
          </p:cNvPr>
          <p:cNvCxnSpPr>
            <a:cxnSpLocks/>
            <a:stCxn id="47" idx="0"/>
            <a:endCxn id="63" idx="2"/>
          </p:cNvCxnSpPr>
          <p:nvPr/>
        </p:nvCxnSpPr>
        <p:spPr>
          <a:xfrm flipH="1" flipV="1">
            <a:off x="10454920" y="2228628"/>
            <a:ext cx="13982" cy="2070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58D49D1-58CE-4DD6-A5FD-C640A606CFF1}"/>
              </a:ext>
            </a:extLst>
          </p:cNvPr>
          <p:cNvSpPr txBox="1"/>
          <p:nvPr/>
        </p:nvSpPr>
        <p:spPr>
          <a:xfrm>
            <a:off x="9853851" y="1840279"/>
            <a:ext cx="12300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&lt;EOS&gt;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5DE3E2-747F-479B-9826-2F67A7BB1487}"/>
              </a:ext>
            </a:extLst>
          </p:cNvPr>
          <p:cNvSpPr txBox="1"/>
          <p:nvPr/>
        </p:nvSpPr>
        <p:spPr>
          <a:xfrm>
            <a:off x="7428863" y="4813073"/>
            <a:ext cx="9966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&lt;SOS&gt;</a:t>
            </a:r>
            <a:endParaRPr lang="ko-KR" altLang="en-US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CBD63B1-15D9-42D3-97DB-865EC6C4BD61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7927195" y="4554973"/>
            <a:ext cx="3" cy="2581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29946A6-673A-44BA-9A81-5C961FB3DB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091" y="2319324"/>
            <a:ext cx="4477375" cy="838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103DDE3-35B0-4A6D-8EB6-4FD552EF65A5}"/>
                  </a:ext>
                </a:extLst>
              </p:cNvPr>
              <p:cNvSpPr txBox="1"/>
              <p:nvPr/>
            </p:nvSpPr>
            <p:spPr>
              <a:xfrm>
                <a:off x="5847224" y="4723492"/>
                <a:ext cx="379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AppleSDGothicNeoB00" panose="02000503000000000000" pitchFamily="2" charset="-127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103DDE3-35B0-4A6D-8EB6-4FD552EF6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224" y="4723492"/>
                <a:ext cx="37918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4E21057-9222-4874-910D-3BFA3F962DF1}"/>
                  </a:ext>
                </a:extLst>
              </p:cNvPr>
              <p:cNvSpPr txBox="1"/>
              <p:nvPr/>
            </p:nvSpPr>
            <p:spPr>
              <a:xfrm>
                <a:off x="536266" y="3679620"/>
                <a:ext cx="40611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AppleSDGothicNeoB00" panose="02000503000000000000" pitchFamily="2" charset="-127"/>
                      </a:rPr>
                      <m:t>𝑣</m:t>
                    </m:r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: context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: current output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4E21057-9222-4874-910D-3BFA3F962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66" y="3679620"/>
                <a:ext cx="4061132" cy="646331"/>
              </a:xfrm>
              <a:prstGeom prst="rect">
                <a:avLst/>
              </a:prstGeom>
              <a:blipFill>
                <a:blip r:embed="rId1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D22D3A-5EAA-4A8F-91B4-730D43F12FFD}"/>
                  </a:ext>
                </a:extLst>
              </p:cNvPr>
              <p:cNvSpPr txBox="1"/>
              <p:nvPr/>
            </p:nvSpPr>
            <p:spPr>
              <a:xfrm>
                <a:off x="7431111" y="1828887"/>
                <a:ext cx="1025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: good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D22D3A-5EAA-4A8F-91B4-730D43F12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11" y="1828887"/>
                <a:ext cx="1025606" cy="369332"/>
              </a:xfrm>
              <a:prstGeom prst="rect">
                <a:avLst/>
              </a:prstGeom>
              <a:blipFill>
                <a:blip r:embed="rId13"/>
                <a:stretch>
                  <a:fillRect t="-8197" r="-35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9ACBA5-D663-47EC-9139-389CD7A9A263}"/>
                  </a:ext>
                </a:extLst>
              </p:cNvPr>
              <p:cNvSpPr txBox="1"/>
              <p:nvPr/>
            </p:nvSpPr>
            <p:spPr>
              <a:xfrm>
                <a:off x="8554245" y="1854569"/>
                <a:ext cx="1299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AppleSDGothicNeoB00" panose="02000503000000000000" pitchFamily="2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: evening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9ACBA5-D663-47EC-9139-389CD7A9A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245" y="1854569"/>
                <a:ext cx="1299606" cy="369332"/>
              </a:xfrm>
              <a:prstGeom prst="rect">
                <a:avLst/>
              </a:prstGeom>
              <a:blipFill>
                <a:blip r:embed="rId14"/>
                <a:stretch>
                  <a:fillRect t="-8197" r="-328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D6C1EE6-02A2-4C21-B290-170CB8A6C71E}"/>
              </a:ext>
            </a:extLst>
          </p:cNvPr>
          <p:cNvSpPr txBox="1"/>
          <p:nvPr/>
        </p:nvSpPr>
        <p:spPr>
          <a:xfrm>
            <a:off x="835770" y="5225229"/>
            <a:ext cx="569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Fixed size context vector causes bottlenecks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FE7E6D-7E47-472C-9A05-6079E1FF0BA0}"/>
              </a:ext>
            </a:extLst>
          </p:cNvPr>
          <p:cNvSpPr txBox="1"/>
          <p:nvPr/>
        </p:nvSpPr>
        <p:spPr>
          <a:xfrm>
            <a:off x="835770" y="5712150"/>
            <a:ext cx="569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 The problems of long-term dependencies</a:t>
            </a:r>
          </a:p>
        </p:txBody>
      </p:sp>
    </p:spTree>
    <p:extLst>
      <p:ext uri="{BB962C8B-B14F-4D97-AF65-F5344CB8AC3E}">
        <p14:creationId xmlns:p14="http://schemas.microsoft.com/office/powerpoint/2010/main" val="27644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>
            <a:extLst>
              <a:ext uri="{FF2B5EF4-FFF2-40B4-BE49-F238E27FC236}">
                <a16:creationId xmlns:a16="http://schemas.microsoft.com/office/drawing/2014/main" id="{49C3C61F-3C5D-4C9E-80B7-7BAA49C5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3" y="2400404"/>
            <a:ext cx="9206753" cy="2384677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Attention</a:t>
            </a:r>
            <a:endParaRPr lang="ko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050" name="Picture 2" descr="seq2seq_7">
            <a:extLst>
              <a:ext uri="{FF2B5EF4-FFF2-40B4-BE49-F238E27FC236}">
                <a16:creationId xmlns:a16="http://schemas.microsoft.com/office/drawing/2014/main" id="{45FB61AF-01D9-4881-B9D5-1C6E8193D6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865837"/>
            <a:ext cx="975360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37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Attention</a:t>
            </a:r>
            <a:endParaRPr lang="ko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276BEDB-FB0E-49F4-B7B6-94A5FC74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078" y="1368336"/>
            <a:ext cx="6015843" cy="480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E1382F-6D40-4318-89A8-24E25B92BDFC}"/>
              </a:ext>
            </a:extLst>
          </p:cNvPr>
          <p:cNvSpPr txBox="1"/>
          <p:nvPr/>
        </p:nvSpPr>
        <p:spPr>
          <a:xfrm>
            <a:off x="3223260" y="4876800"/>
            <a:ext cx="480060" cy="276999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RNN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93760-123C-45C4-B981-34D1EAFAC99D}"/>
              </a:ext>
            </a:extLst>
          </p:cNvPr>
          <p:cNvSpPr txBox="1"/>
          <p:nvPr/>
        </p:nvSpPr>
        <p:spPr>
          <a:xfrm>
            <a:off x="3954780" y="4876800"/>
            <a:ext cx="480060" cy="276999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RNN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9DD22-5B5F-4E65-8F6F-6000788D4325}"/>
              </a:ext>
            </a:extLst>
          </p:cNvPr>
          <p:cNvSpPr txBox="1"/>
          <p:nvPr/>
        </p:nvSpPr>
        <p:spPr>
          <a:xfrm>
            <a:off x="4686300" y="4876800"/>
            <a:ext cx="480060" cy="276999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RNN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875FA-90F0-48F5-9F99-A0062AD5447A}"/>
              </a:ext>
            </a:extLst>
          </p:cNvPr>
          <p:cNvSpPr txBox="1"/>
          <p:nvPr/>
        </p:nvSpPr>
        <p:spPr>
          <a:xfrm>
            <a:off x="5439690" y="4876800"/>
            <a:ext cx="480060" cy="276999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RNN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399CC-6C2D-4293-B364-8E32A92FEECC}"/>
              </a:ext>
            </a:extLst>
          </p:cNvPr>
          <p:cNvSpPr txBox="1"/>
          <p:nvPr/>
        </p:nvSpPr>
        <p:spPr>
          <a:xfrm>
            <a:off x="7022673" y="4876800"/>
            <a:ext cx="480060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RNN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5E36F-0865-4E2B-BE50-5811B26343AE}"/>
              </a:ext>
            </a:extLst>
          </p:cNvPr>
          <p:cNvSpPr txBox="1"/>
          <p:nvPr/>
        </p:nvSpPr>
        <p:spPr>
          <a:xfrm>
            <a:off x="7754193" y="4876800"/>
            <a:ext cx="480060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RNN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41E9DA-ACA9-4836-80A9-08F142C0D452}"/>
              </a:ext>
            </a:extLst>
          </p:cNvPr>
          <p:cNvSpPr txBox="1"/>
          <p:nvPr/>
        </p:nvSpPr>
        <p:spPr>
          <a:xfrm>
            <a:off x="8485713" y="4876800"/>
            <a:ext cx="480060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RNN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60D2EC-79C9-4287-8400-E675C22C374A}"/>
              </a:ext>
            </a:extLst>
          </p:cNvPr>
          <p:cNvSpPr/>
          <p:nvPr/>
        </p:nvSpPr>
        <p:spPr>
          <a:xfrm>
            <a:off x="2967318" y="2958353"/>
            <a:ext cx="3191435" cy="9017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0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4488A9-9BC6-4C7C-A6BB-AD51181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DB4B-3A50-4455-B2E8-E700516BF366}" type="datetime1">
              <a:rPr lang="ko-KR" altLang="en-US" smtClean="0"/>
              <a:t>2021-08-05</a:t>
            </a:fld>
            <a:endParaRPr 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0E667A-CD68-43F9-AB3C-C12EB35E0D8C}"/>
              </a:ext>
            </a:extLst>
          </p:cNvPr>
          <p:cNvCxnSpPr>
            <a:cxnSpLocks/>
          </p:cNvCxnSpPr>
          <p:nvPr/>
        </p:nvCxnSpPr>
        <p:spPr>
          <a:xfrm>
            <a:off x="796031" y="1091955"/>
            <a:ext cx="1059993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9451D8D-CE39-42F2-BCBA-5D534E6C44AD}"/>
              </a:ext>
            </a:extLst>
          </p:cNvPr>
          <p:cNvSpPr txBox="1">
            <a:spLocks/>
          </p:cNvSpPr>
          <p:nvPr/>
        </p:nvSpPr>
        <p:spPr>
          <a:xfrm>
            <a:off x="744876" y="449970"/>
            <a:ext cx="10058400" cy="64198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Attention : 1</a:t>
            </a:r>
            <a:r>
              <a:rPr lang="en-US" altLang="ko" sz="3600" i="1" baseline="30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st</a:t>
            </a:r>
            <a:r>
              <a:rPr lang="en-US" altLang="ko" sz="3600" i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step</a:t>
            </a:r>
            <a:endParaRPr lang="ko" sz="3600" i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295B76A-DF2A-4AAF-BE8E-7F7A13AE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25" y="1707146"/>
            <a:ext cx="7788276" cy="440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45A74E-4F0D-47EA-AC6A-83685777D7AA}"/>
              </a:ext>
            </a:extLst>
          </p:cNvPr>
          <p:cNvSpPr txBox="1"/>
          <p:nvPr/>
        </p:nvSpPr>
        <p:spPr>
          <a:xfrm>
            <a:off x="1408546" y="4548407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CBB32-817B-4A20-A1BC-0C4D9CA2FFCE}"/>
              </a:ext>
            </a:extLst>
          </p:cNvPr>
          <p:cNvSpPr txBox="1"/>
          <p:nvPr/>
        </p:nvSpPr>
        <p:spPr>
          <a:xfrm>
            <a:off x="2286026" y="4548407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FC71E5-4DBD-4DB3-8312-C005457AF052}"/>
              </a:ext>
            </a:extLst>
          </p:cNvPr>
          <p:cNvSpPr txBox="1"/>
          <p:nvPr/>
        </p:nvSpPr>
        <p:spPr>
          <a:xfrm>
            <a:off x="3163506" y="4548407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56CA3-9C62-4B6B-B804-92E2A0D6B991}"/>
              </a:ext>
            </a:extLst>
          </p:cNvPr>
          <p:cNvSpPr txBox="1"/>
          <p:nvPr/>
        </p:nvSpPr>
        <p:spPr>
          <a:xfrm>
            <a:off x="4022785" y="4548407"/>
            <a:ext cx="620187" cy="338554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D6E75-DD4D-443B-9374-CAD1A2E9887C}"/>
              </a:ext>
            </a:extLst>
          </p:cNvPr>
          <p:cNvSpPr txBox="1"/>
          <p:nvPr/>
        </p:nvSpPr>
        <p:spPr>
          <a:xfrm>
            <a:off x="5931663" y="4548407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66C90-1112-40B5-BDC9-81C8E6F15112}"/>
              </a:ext>
            </a:extLst>
          </p:cNvPr>
          <p:cNvSpPr txBox="1"/>
          <p:nvPr/>
        </p:nvSpPr>
        <p:spPr>
          <a:xfrm>
            <a:off x="6790942" y="4552584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EE215C-F31A-44EE-9254-C527352E8427}"/>
              </a:ext>
            </a:extLst>
          </p:cNvPr>
          <p:cNvSpPr txBox="1"/>
          <p:nvPr/>
        </p:nvSpPr>
        <p:spPr>
          <a:xfrm>
            <a:off x="7650221" y="4548407"/>
            <a:ext cx="62018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RNN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F9C38C-9833-4702-80AD-29FDCFFE5481}"/>
              </a:ext>
            </a:extLst>
          </p:cNvPr>
          <p:cNvSpPr txBox="1"/>
          <p:nvPr/>
        </p:nvSpPr>
        <p:spPr>
          <a:xfrm>
            <a:off x="769395" y="1233462"/>
            <a:ext cx="2379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Get Attention Score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C7FA073-C7EB-4503-A27C-09E1A90C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01" y="1565639"/>
            <a:ext cx="21717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E1E4D9-DA65-4A91-99AD-BC3C4A17F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641" y="3019343"/>
            <a:ext cx="2305635" cy="4699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E41137-2903-4689-AA0D-E8EFE0BFD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191" y="4782347"/>
            <a:ext cx="2904085" cy="58817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A9B54D-7089-4BEA-9D11-ACD9514B12CF}"/>
              </a:ext>
            </a:extLst>
          </p:cNvPr>
          <p:cNvGrpSpPr/>
          <p:nvPr/>
        </p:nvGrpSpPr>
        <p:grpSpPr>
          <a:xfrm>
            <a:off x="2025240" y="1270031"/>
            <a:ext cx="5160240" cy="2178720"/>
            <a:chOff x="2025240" y="1270031"/>
            <a:chExt cx="5160240" cy="21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B9FE333-D27A-435F-9FDA-A52E6C53D12B}"/>
                    </a:ext>
                  </a:extLst>
                </p14:cNvPr>
                <p14:cNvContentPartPr/>
                <p14:nvPr/>
              </p14:nvContentPartPr>
              <p14:xfrm>
                <a:off x="4535880" y="1936031"/>
                <a:ext cx="2439720" cy="15127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B9FE333-D27A-435F-9FDA-A52E6C53D1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26880" y="1927031"/>
                  <a:ext cx="2457360" cy="15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4DF2709-09C8-4BBE-BF49-F960C2CF8420}"/>
                    </a:ext>
                  </a:extLst>
                </p14:cNvPr>
                <p14:cNvContentPartPr/>
                <p14:nvPr/>
              </p14:nvContentPartPr>
              <p14:xfrm>
                <a:off x="3729120" y="1602311"/>
                <a:ext cx="3456360" cy="18334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4DF2709-09C8-4BBE-BF49-F960C2CF84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20120" y="1593311"/>
                  <a:ext cx="3474000" cy="18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2982699-F759-483A-9B6B-63559C1386CB}"/>
                    </a:ext>
                  </a:extLst>
                </p14:cNvPr>
                <p14:cNvContentPartPr/>
                <p14:nvPr/>
              </p14:nvContentPartPr>
              <p14:xfrm>
                <a:off x="2958000" y="1445351"/>
                <a:ext cx="4046760" cy="1830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2982699-F759-483A-9B6B-63559C1386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49360" y="1436711"/>
                  <a:ext cx="4064400" cy="18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3E5AAFA-52EE-4E3A-9E56-C6D4FDB189D7}"/>
                    </a:ext>
                  </a:extLst>
                </p14:cNvPr>
                <p14:cNvContentPartPr/>
                <p14:nvPr/>
              </p14:nvContentPartPr>
              <p14:xfrm>
                <a:off x="2025240" y="1270031"/>
                <a:ext cx="5051520" cy="19540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3E5AAFA-52EE-4E3A-9E56-C6D4FDB189D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16240" y="1261391"/>
                  <a:ext cx="5069160" cy="197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318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{91FE1D50-4E32-4329-B969-4101787CE779}tf56160789_win32</Template>
  <TotalTime>2630</TotalTime>
  <Words>459</Words>
  <Application>Microsoft Office PowerPoint</Application>
  <PresentationFormat>와이드스크린</PresentationFormat>
  <Paragraphs>190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AppleSDGothicNeoB00</vt:lpstr>
      <vt:lpstr>AppleSDGothicNeoEB00</vt:lpstr>
      <vt:lpstr>Noto Sans</vt:lpstr>
      <vt:lpstr>맑은 고딕</vt:lpstr>
      <vt:lpstr>맑은 고딕</vt:lpstr>
      <vt:lpstr>Calibri</vt:lpstr>
      <vt:lpstr>Cambria Math</vt:lpstr>
      <vt:lpstr>Franklin Gothic Book</vt:lpstr>
      <vt:lpstr>Symbol</vt:lpstr>
      <vt:lpstr>1_RetrospectVTI</vt:lpstr>
      <vt:lpstr>seq2seq +Attention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</dc:title>
  <dc:creator>장준혜</dc:creator>
  <cp:lastModifiedBy>장준혜</cp:lastModifiedBy>
  <cp:revision>20</cp:revision>
  <dcterms:created xsi:type="dcterms:W3CDTF">2021-07-23T02:07:19Z</dcterms:created>
  <dcterms:modified xsi:type="dcterms:W3CDTF">2021-08-05T08:10:07Z</dcterms:modified>
</cp:coreProperties>
</file>